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4" r:id="rId3"/>
    <p:sldId id="273" r:id="rId4"/>
    <p:sldId id="275" r:id="rId5"/>
    <p:sldId id="276" r:id="rId6"/>
    <p:sldId id="277" r:id="rId7"/>
    <p:sldId id="278" r:id="rId8"/>
    <p:sldId id="295" r:id="rId9"/>
    <p:sldId id="282" r:id="rId10"/>
    <p:sldId id="296" r:id="rId11"/>
    <p:sldId id="279" r:id="rId12"/>
    <p:sldId id="280" r:id="rId13"/>
    <p:sldId id="26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0532F-9497-474B-A7AB-C8394B62545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6FCEC-0B11-461D-8AFB-6188A545D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6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E131C-DBF8-4150-9457-688D7619A86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6419A-D23D-4888-82C7-74F3A02E6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5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4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9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4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1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3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0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5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7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71C09-9C7C-4B4A-A7E1-4C7255686CB8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CA859-7921-4872-9601-E2A27D6E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4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78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80000" y="33928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9900"/>
                </a:solidFill>
              </a:rPr>
              <a:t>5</a:t>
            </a:r>
            <a:r>
              <a:rPr lang="en-US" b="1" dirty="0" smtClean="0">
                <a:solidFill>
                  <a:srgbClr val="CC9900"/>
                </a:solidFill>
              </a:rPr>
              <a:t> </a:t>
            </a:r>
            <a:r>
              <a:rPr lang="ru-RU" b="1" dirty="0" smtClean="0">
                <a:solidFill>
                  <a:srgbClr val="CC9900"/>
                </a:solidFill>
              </a:rPr>
              <a:t>месяц. Р3. Рейтинг 20</a:t>
            </a:r>
            <a:br>
              <a:rPr lang="ru-RU" b="1" dirty="0" smtClean="0">
                <a:solidFill>
                  <a:srgbClr val="CC9900"/>
                </a:solidFill>
              </a:rPr>
            </a:br>
            <a:r>
              <a:rPr lang="ru-RU" b="1" dirty="0" smtClean="0">
                <a:solidFill>
                  <a:srgbClr val="CC9900"/>
                </a:solidFill>
              </a:rPr>
              <a:t>ОО 25000 баллов</a:t>
            </a:r>
            <a:endParaRPr lang="ru-RU" b="1" dirty="0">
              <a:solidFill>
                <a:srgbClr val="CC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871" y="4257664"/>
            <a:ext cx="486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Бонус </a:t>
            </a:r>
            <a:r>
              <a:rPr lang="en-US" b="1" dirty="0" smtClean="0">
                <a:solidFill>
                  <a:srgbClr val="C00000"/>
                </a:solidFill>
              </a:rPr>
              <a:t>~ </a:t>
            </a:r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000 р.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+ значок Рейтинг 20 на сцене Конференции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подарочная поездка в Бонус Тур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41246" y="1400150"/>
            <a:ext cx="612000" cy="61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3801084" y="2232000"/>
            <a:ext cx="612000" cy="61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8000</a:t>
            </a:r>
            <a:endParaRPr lang="ru-RU" sz="1600" b="1" dirty="0"/>
          </a:p>
        </p:txBody>
      </p:sp>
      <p:sp>
        <p:nvSpPr>
          <p:cNvPr id="13" name="Овал 12"/>
          <p:cNvSpPr/>
          <p:nvPr/>
        </p:nvSpPr>
        <p:spPr>
          <a:xfrm>
            <a:off x="2844000" y="2232000"/>
            <a:ext cx="612000" cy="61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8000</a:t>
            </a:r>
            <a:endParaRPr lang="ru-RU" sz="1600" b="1" dirty="0"/>
          </a:p>
        </p:txBody>
      </p:sp>
      <p:sp>
        <p:nvSpPr>
          <p:cNvPr id="14" name="Овал 13"/>
          <p:cNvSpPr/>
          <p:nvPr/>
        </p:nvSpPr>
        <p:spPr>
          <a:xfrm>
            <a:off x="1872258" y="2232000"/>
            <a:ext cx="612000" cy="61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8000</a:t>
            </a:r>
            <a:endParaRPr lang="ru-RU" sz="1600" b="1" dirty="0"/>
          </a:p>
        </p:txBody>
      </p:sp>
      <p:cxnSp>
        <p:nvCxnSpPr>
          <p:cNvPr id="15" name="Прямая соединительная линия 14"/>
          <p:cNvCxnSpPr>
            <a:stCxn id="14" idx="0"/>
            <a:endCxn id="10" idx="3"/>
          </p:cNvCxnSpPr>
          <p:nvPr/>
        </p:nvCxnSpPr>
        <p:spPr>
          <a:xfrm flipV="1">
            <a:off x="2178258" y="1922525"/>
            <a:ext cx="752613" cy="30947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3" idx="0"/>
            <a:endCxn id="10" idx="4"/>
          </p:cNvCxnSpPr>
          <p:nvPr/>
        </p:nvCxnSpPr>
        <p:spPr>
          <a:xfrm flipH="1" flipV="1">
            <a:off x="3147246" y="2012150"/>
            <a:ext cx="2754" cy="2198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0"/>
            <a:endCxn id="10" idx="5"/>
          </p:cNvCxnSpPr>
          <p:nvPr/>
        </p:nvCxnSpPr>
        <p:spPr>
          <a:xfrm flipH="1" flipV="1">
            <a:off x="3363621" y="1922525"/>
            <a:ext cx="743463" cy="30947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673780" y="195486"/>
            <a:ext cx="2138580" cy="450905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3"/>
            <a:endCxn id="36" idx="0"/>
          </p:cNvCxnSpPr>
          <p:nvPr/>
        </p:nvCxnSpPr>
        <p:spPr>
          <a:xfrm>
            <a:off x="1961883" y="2754375"/>
            <a:ext cx="1130" cy="26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4" idx="4"/>
            <a:endCxn id="38" idx="0"/>
          </p:cNvCxnSpPr>
          <p:nvPr/>
        </p:nvCxnSpPr>
        <p:spPr>
          <a:xfrm>
            <a:off x="2178258" y="2844000"/>
            <a:ext cx="3416" cy="1743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5"/>
            <a:endCxn id="39" idx="0"/>
          </p:cNvCxnSpPr>
          <p:nvPr/>
        </p:nvCxnSpPr>
        <p:spPr>
          <a:xfrm>
            <a:off x="2394633" y="2754375"/>
            <a:ext cx="18357" cy="2591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3"/>
            <a:endCxn id="40" idx="0"/>
          </p:cNvCxnSpPr>
          <p:nvPr/>
        </p:nvCxnSpPr>
        <p:spPr>
          <a:xfrm>
            <a:off x="2933625" y="2754375"/>
            <a:ext cx="4305" cy="2477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4"/>
            <a:endCxn id="42" idx="0"/>
          </p:cNvCxnSpPr>
          <p:nvPr/>
        </p:nvCxnSpPr>
        <p:spPr>
          <a:xfrm>
            <a:off x="3150000" y="2844000"/>
            <a:ext cx="9292" cy="1597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5"/>
            <a:endCxn id="43" idx="0"/>
          </p:cNvCxnSpPr>
          <p:nvPr/>
        </p:nvCxnSpPr>
        <p:spPr>
          <a:xfrm>
            <a:off x="3366375" y="2754375"/>
            <a:ext cx="17505" cy="2487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1" idx="3"/>
            <a:endCxn id="48" idx="0"/>
          </p:cNvCxnSpPr>
          <p:nvPr/>
        </p:nvCxnSpPr>
        <p:spPr>
          <a:xfrm>
            <a:off x="3890709" y="2754375"/>
            <a:ext cx="9752" cy="2462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1" idx="4"/>
            <a:endCxn id="50" idx="0"/>
          </p:cNvCxnSpPr>
          <p:nvPr/>
        </p:nvCxnSpPr>
        <p:spPr>
          <a:xfrm>
            <a:off x="4107084" y="2844000"/>
            <a:ext cx="4494" cy="1560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1" idx="5"/>
            <a:endCxn id="51" idx="0"/>
          </p:cNvCxnSpPr>
          <p:nvPr/>
        </p:nvCxnSpPr>
        <p:spPr>
          <a:xfrm>
            <a:off x="4323459" y="2754375"/>
            <a:ext cx="15818" cy="2456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855013" y="3017375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073674" y="3018348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304990" y="3013548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829930" y="3002159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051292" y="3003798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275880" y="3003132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792461" y="3000670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003578" y="3000064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231277" y="3000064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6" y="195486"/>
            <a:ext cx="1735032" cy="886154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257959" y="1923718"/>
            <a:ext cx="360000" cy="36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200</a:t>
            </a:r>
            <a:endParaRPr lang="ru-RU" sz="1200" b="1" dirty="0"/>
          </a:p>
        </p:txBody>
      </p:sp>
      <p:sp>
        <p:nvSpPr>
          <p:cNvPr id="41" name="Овал 40"/>
          <p:cNvSpPr/>
          <p:nvPr/>
        </p:nvSpPr>
        <p:spPr>
          <a:xfrm>
            <a:off x="1386210" y="1923718"/>
            <a:ext cx="360000" cy="36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200</a:t>
            </a:r>
            <a:endParaRPr lang="ru-RU" sz="1200" b="1" dirty="0"/>
          </a:p>
        </p:txBody>
      </p:sp>
      <p:sp>
        <p:nvSpPr>
          <p:cNvPr id="44" name="Овал 43"/>
          <p:cNvSpPr/>
          <p:nvPr/>
        </p:nvSpPr>
        <p:spPr>
          <a:xfrm>
            <a:off x="1013292" y="1923718"/>
            <a:ext cx="360000" cy="36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200</a:t>
            </a:r>
            <a:endParaRPr lang="ru-RU" sz="1200" b="1" dirty="0"/>
          </a:p>
        </p:txBody>
      </p:sp>
      <p:sp>
        <p:nvSpPr>
          <p:cNvPr id="45" name="Овал 44"/>
          <p:cNvSpPr/>
          <p:nvPr/>
        </p:nvSpPr>
        <p:spPr>
          <a:xfrm>
            <a:off x="636569" y="1923718"/>
            <a:ext cx="360000" cy="36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200</a:t>
            </a:r>
            <a:endParaRPr lang="ru-RU" sz="1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2202" y="1896743"/>
            <a:ext cx="1548000" cy="432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10" idx="2"/>
            <a:endCxn id="2" idx="3"/>
          </p:cNvCxnSpPr>
          <p:nvPr/>
        </p:nvCxnSpPr>
        <p:spPr>
          <a:xfrm flipH="1">
            <a:off x="1780202" y="1706150"/>
            <a:ext cx="1061044" cy="40659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876256" y="4155926"/>
            <a:ext cx="504000" cy="5958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/>
              <a:t>2600</a:t>
            </a:r>
            <a:endParaRPr lang="ru-RU" sz="1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380312" y="2754374"/>
            <a:ext cx="504000" cy="20033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8000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68144" y="4704538"/>
            <a:ext cx="504000" cy="547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892680" y="4788000"/>
            <a:ext cx="5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61581" y="4788000"/>
            <a:ext cx="5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35327" y="4788000"/>
            <a:ext cx="5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72200" y="4515966"/>
            <a:ext cx="504000" cy="242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/>
              <a:t>800</a:t>
            </a:r>
            <a:endParaRPr lang="ru-RU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842908" y="4788000"/>
            <a:ext cx="5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84368" y="0"/>
            <a:ext cx="504000" cy="47592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25000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0139" y="4788000"/>
            <a:ext cx="5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8576" y="4579690"/>
            <a:ext cx="42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200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202" y="2277279"/>
            <a:ext cx="15480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Новички в личной группе</a:t>
            </a:r>
            <a:endParaRPr lang="ru-RU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5218" y="2299464"/>
            <a:ext cx="193492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</a:rPr>
              <a:t>Лидеры вашего 1-го поколения вышли на бонус </a:t>
            </a:r>
            <a:r>
              <a:rPr lang="en-US" sz="1000" b="1" dirty="0" smtClean="0">
                <a:solidFill>
                  <a:srgbClr val="C00000"/>
                </a:solidFill>
              </a:rPr>
              <a:t>~21 000 </a:t>
            </a:r>
            <a:r>
              <a:rPr lang="ru-RU" sz="1000" b="1" dirty="0" smtClean="0">
                <a:solidFill>
                  <a:srgbClr val="C00000"/>
                </a:solidFill>
              </a:rPr>
              <a:t>р. 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8000" y="1332000"/>
            <a:ext cx="8229600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CC9900"/>
                </a:solidFill>
              </a:rPr>
              <a:t>Дупликация</a:t>
            </a:r>
            <a:endParaRPr lang="ru-RU" b="1" dirty="0">
              <a:solidFill>
                <a:srgbClr val="CC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39702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9900"/>
                </a:solidFill>
              </a:rPr>
              <a:t>Нужно делать всего 3 </a:t>
            </a:r>
            <a:r>
              <a:rPr lang="ru-RU" sz="2000" b="1" dirty="0">
                <a:solidFill>
                  <a:srgbClr val="CC9900"/>
                </a:solidFill>
              </a:rPr>
              <a:t>вещи:</a:t>
            </a: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CC9900"/>
                </a:solidFill>
              </a:rPr>
              <a:t>1. Покупать </a:t>
            </a:r>
            <a:r>
              <a:rPr lang="ru-RU" sz="2000" b="1" dirty="0">
                <a:solidFill>
                  <a:srgbClr val="CC9900"/>
                </a:solidFill>
              </a:rPr>
              <a:t>продукцию </a:t>
            </a:r>
            <a:r>
              <a:rPr lang="ru-RU" sz="2000" b="1" dirty="0" smtClean="0">
                <a:solidFill>
                  <a:srgbClr val="CC9900"/>
                </a:solidFill>
              </a:rPr>
              <a:t>на 200 очков,</a:t>
            </a:r>
            <a:endParaRPr lang="ru-RU" sz="2000" b="1" dirty="0">
              <a:solidFill>
                <a:srgbClr val="CC9900"/>
              </a:solidFill>
            </a:endParaRPr>
          </a:p>
          <a:p>
            <a:r>
              <a:rPr lang="ru-RU" sz="2000" b="1" dirty="0" smtClean="0">
                <a:solidFill>
                  <a:srgbClr val="CC9900"/>
                </a:solidFill>
              </a:rPr>
              <a:t>2. Искать </a:t>
            </a:r>
            <a:r>
              <a:rPr lang="ru-RU" sz="2000" b="1" dirty="0">
                <a:solidFill>
                  <a:srgbClr val="CC9900"/>
                </a:solidFill>
              </a:rPr>
              <a:t>тех кто хочет заработать </a:t>
            </a:r>
            <a:r>
              <a:rPr lang="en-US" sz="2000" b="1" dirty="0" smtClean="0">
                <a:solidFill>
                  <a:srgbClr val="CC9900"/>
                </a:solidFill>
              </a:rPr>
              <a:t>&gt; 20000 </a:t>
            </a:r>
            <a:r>
              <a:rPr lang="ru-RU" sz="2000" b="1" dirty="0" smtClean="0">
                <a:solidFill>
                  <a:srgbClr val="CC9900"/>
                </a:solidFill>
              </a:rPr>
              <a:t>рублей на 4-й месяц</a:t>
            </a:r>
            <a:br>
              <a:rPr lang="ru-RU" sz="2000" b="1" dirty="0" smtClean="0">
                <a:solidFill>
                  <a:srgbClr val="CC9900"/>
                </a:solidFill>
              </a:rPr>
            </a:br>
            <a:r>
              <a:rPr lang="ru-RU" sz="2000" b="1" dirty="0" smtClean="0">
                <a:solidFill>
                  <a:srgbClr val="CC9900"/>
                </a:solidFill>
              </a:rPr>
              <a:t> </a:t>
            </a:r>
            <a:r>
              <a:rPr lang="ru-RU" sz="1700" b="1" dirty="0" smtClean="0">
                <a:solidFill>
                  <a:srgbClr val="CC9900"/>
                </a:solidFill>
              </a:rPr>
              <a:t>    </a:t>
            </a:r>
            <a:r>
              <a:rPr lang="ru-RU" sz="2000" b="1" dirty="0" smtClean="0">
                <a:solidFill>
                  <a:srgbClr val="CC9900"/>
                </a:solidFill>
              </a:rPr>
              <a:t>и тех кто хочет в путешествие с Компанией, </a:t>
            </a:r>
          </a:p>
          <a:p>
            <a:r>
              <a:rPr lang="ru-RU" sz="2000" b="1" dirty="0" smtClean="0">
                <a:solidFill>
                  <a:srgbClr val="CC9900"/>
                </a:solidFill>
              </a:rPr>
              <a:t>3. Учить их </a:t>
            </a:r>
            <a:r>
              <a:rPr lang="ru-RU" sz="2000" b="1" dirty="0">
                <a:solidFill>
                  <a:srgbClr val="CC9900"/>
                </a:solidFill>
              </a:rPr>
              <a:t>делать тоже </a:t>
            </a:r>
            <a:r>
              <a:rPr lang="ru-RU" sz="2000" b="1" dirty="0" smtClean="0">
                <a:solidFill>
                  <a:srgbClr val="CC9900"/>
                </a:solidFill>
              </a:rPr>
              <a:t>самое</a:t>
            </a:r>
            <a:r>
              <a:rPr lang="en-US" sz="2000" b="1" dirty="0" smtClean="0">
                <a:solidFill>
                  <a:srgbClr val="CC9900"/>
                </a:solidFill>
              </a:rPr>
              <a:t> (</a:t>
            </a:r>
            <a:r>
              <a:rPr lang="ru-RU" sz="2000" b="1" dirty="0" smtClean="0">
                <a:solidFill>
                  <a:srgbClr val="CC9900"/>
                </a:solidFill>
              </a:rPr>
              <a:t>п.</a:t>
            </a:r>
            <a:r>
              <a:rPr lang="en-US" sz="2000" b="1" dirty="0" smtClean="0">
                <a:solidFill>
                  <a:srgbClr val="CC9900"/>
                </a:solidFill>
              </a:rPr>
              <a:t> 1</a:t>
            </a:r>
            <a:r>
              <a:rPr lang="ru-RU" sz="2000" b="1" dirty="0" smtClean="0">
                <a:solidFill>
                  <a:srgbClr val="CC9900"/>
                </a:solidFill>
              </a:rPr>
              <a:t>,</a:t>
            </a:r>
            <a:r>
              <a:rPr lang="en-US" sz="2000" b="1" dirty="0" smtClean="0">
                <a:solidFill>
                  <a:srgbClr val="CC9900"/>
                </a:solidFill>
              </a:rPr>
              <a:t>2</a:t>
            </a:r>
            <a:r>
              <a:rPr lang="ru-RU" sz="2000" b="1" dirty="0" smtClean="0">
                <a:solidFill>
                  <a:srgbClr val="CC9900"/>
                </a:solidFill>
              </a:rPr>
              <a:t>,</a:t>
            </a:r>
            <a:r>
              <a:rPr lang="en-US" sz="2000" b="1" dirty="0" smtClean="0">
                <a:solidFill>
                  <a:srgbClr val="CC9900"/>
                </a:solidFill>
              </a:rPr>
              <a:t>3)</a:t>
            </a:r>
            <a:r>
              <a:rPr lang="ru-RU" sz="2000" b="1" dirty="0" smtClean="0">
                <a:solidFill>
                  <a:srgbClr val="CC9900"/>
                </a:solidFill>
              </a:rPr>
              <a:t>. </a:t>
            </a:r>
            <a:endParaRPr lang="ru-RU" sz="2000" b="1" dirty="0" smtClean="0">
              <a:solidFill>
                <a:srgbClr val="CC9900"/>
              </a:solidFill>
            </a:endParaRPr>
          </a:p>
          <a:p>
            <a:endParaRPr lang="ru-RU" sz="2000" b="1" dirty="0" smtClean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2139702"/>
            <a:ext cx="79208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9900"/>
                </a:solidFill>
              </a:rPr>
              <a:t>Нужно делать всего 3 </a:t>
            </a:r>
            <a:r>
              <a:rPr lang="ru-RU" sz="2000" b="1" dirty="0">
                <a:solidFill>
                  <a:srgbClr val="CC9900"/>
                </a:solidFill>
              </a:rPr>
              <a:t>вещи:</a:t>
            </a: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CC9900"/>
                </a:solidFill>
              </a:rPr>
              <a:t>1. Покупать </a:t>
            </a:r>
            <a:r>
              <a:rPr lang="ru-RU" sz="2000" b="1" dirty="0">
                <a:solidFill>
                  <a:srgbClr val="CC9900"/>
                </a:solidFill>
              </a:rPr>
              <a:t>продукцию </a:t>
            </a:r>
            <a:r>
              <a:rPr lang="ru-RU" sz="2000" b="1" dirty="0" smtClean="0">
                <a:solidFill>
                  <a:srgbClr val="CC9900"/>
                </a:solidFill>
              </a:rPr>
              <a:t>на 200 очков,</a:t>
            </a:r>
            <a:endParaRPr lang="ru-RU" sz="2000" b="1" dirty="0">
              <a:solidFill>
                <a:srgbClr val="CC9900"/>
              </a:solidFill>
            </a:endParaRPr>
          </a:p>
          <a:p>
            <a:r>
              <a:rPr lang="ru-RU" sz="2000" b="1" dirty="0" smtClean="0">
                <a:solidFill>
                  <a:srgbClr val="CC9900"/>
                </a:solidFill>
              </a:rPr>
              <a:t>2. Искать </a:t>
            </a:r>
            <a:r>
              <a:rPr lang="ru-RU" sz="2000" b="1" dirty="0">
                <a:solidFill>
                  <a:srgbClr val="CC9900"/>
                </a:solidFill>
              </a:rPr>
              <a:t>тех кто хочет заработать </a:t>
            </a:r>
            <a:r>
              <a:rPr lang="en-US" sz="2000" b="1" dirty="0" smtClean="0">
                <a:solidFill>
                  <a:srgbClr val="CC9900"/>
                </a:solidFill>
              </a:rPr>
              <a:t>&gt; 20000 </a:t>
            </a:r>
            <a:r>
              <a:rPr lang="ru-RU" sz="2000" b="1" dirty="0" smtClean="0">
                <a:solidFill>
                  <a:srgbClr val="CC9900"/>
                </a:solidFill>
              </a:rPr>
              <a:t>рублей на 4-й месяц</a:t>
            </a:r>
            <a:br>
              <a:rPr lang="ru-RU" sz="2000" b="1" dirty="0" smtClean="0">
                <a:solidFill>
                  <a:srgbClr val="CC9900"/>
                </a:solidFill>
              </a:rPr>
            </a:br>
            <a:r>
              <a:rPr lang="ru-RU" sz="2000" b="1" dirty="0" smtClean="0">
                <a:solidFill>
                  <a:srgbClr val="CC9900"/>
                </a:solidFill>
              </a:rPr>
              <a:t> </a:t>
            </a:r>
            <a:r>
              <a:rPr lang="ru-RU" sz="1700" b="1" dirty="0" smtClean="0">
                <a:solidFill>
                  <a:srgbClr val="CC9900"/>
                </a:solidFill>
              </a:rPr>
              <a:t>    </a:t>
            </a:r>
            <a:r>
              <a:rPr lang="ru-RU" sz="2000" b="1" dirty="0" smtClean="0">
                <a:solidFill>
                  <a:srgbClr val="CC9900"/>
                </a:solidFill>
              </a:rPr>
              <a:t>и тех кто хочет в путешествие с Компанией, </a:t>
            </a:r>
          </a:p>
          <a:p>
            <a:r>
              <a:rPr lang="ru-RU" sz="2000" b="1" dirty="0" smtClean="0">
                <a:solidFill>
                  <a:srgbClr val="CC9900"/>
                </a:solidFill>
              </a:rPr>
              <a:t>3. Учить их </a:t>
            </a:r>
            <a:r>
              <a:rPr lang="ru-RU" sz="2000" b="1" dirty="0">
                <a:solidFill>
                  <a:srgbClr val="CC9900"/>
                </a:solidFill>
              </a:rPr>
              <a:t>делать тоже </a:t>
            </a:r>
            <a:r>
              <a:rPr lang="ru-RU" sz="2000" b="1" dirty="0">
                <a:solidFill>
                  <a:srgbClr val="CC9900"/>
                </a:solidFill>
              </a:rPr>
              <a:t>самое</a:t>
            </a:r>
            <a:r>
              <a:rPr lang="en-US" sz="2000" b="1" dirty="0">
                <a:solidFill>
                  <a:srgbClr val="CC9900"/>
                </a:solidFill>
              </a:rPr>
              <a:t> (</a:t>
            </a:r>
            <a:r>
              <a:rPr lang="ru-RU" sz="2000" b="1" dirty="0">
                <a:solidFill>
                  <a:srgbClr val="CC9900"/>
                </a:solidFill>
              </a:rPr>
              <a:t>п.</a:t>
            </a:r>
            <a:r>
              <a:rPr lang="en-US" sz="2000" b="1" dirty="0">
                <a:solidFill>
                  <a:srgbClr val="CC9900"/>
                </a:solidFill>
              </a:rPr>
              <a:t> 1</a:t>
            </a:r>
            <a:r>
              <a:rPr lang="ru-RU" sz="2000" b="1" dirty="0">
                <a:solidFill>
                  <a:srgbClr val="CC9900"/>
                </a:solidFill>
              </a:rPr>
              <a:t>,</a:t>
            </a:r>
            <a:r>
              <a:rPr lang="en-US" sz="2000" b="1" dirty="0">
                <a:solidFill>
                  <a:srgbClr val="CC9900"/>
                </a:solidFill>
              </a:rPr>
              <a:t>2</a:t>
            </a:r>
            <a:r>
              <a:rPr lang="ru-RU" sz="2000" b="1" dirty="0">
                <a:solidFill>
                  <a:srgbClr val="CC9900"/>
                </a:solidFill>
              </a:rPr>
              <a:t>,</a:t>
            </a:r>
            <a:r>
              <a:rPr lang="en-US" sz="2000" b="1" dirty="0">
                <a:solidFill>
                  <a:srgbClr val="CC9900"/>
                </a:solidFill>
              </a:rPr>
              <a:t>3)</a:t>
            </a:r>
            <a:r>
              <a:rPr lang="ru-RU" sz="2000" b="1" dirty="0">
                <a:solidFill>
                  <a:srgbClr val="CC9900"/>
                </a:solidFill>
              </a:rPr>
              <a:t>. </a:t>
            </a:r>
          </a:p>
          <a:p>
            <a:endParaRPr lang="ru-RU" sz="2000" b="1" dirty="0" smtClean="0">
              <a:solidFill>
                <a:srgbClr val="CC9900"/>
              </a:solidFill>
            </a:endParaRPr>
          </a:p>
          <a:p>
            <a:r>
              <a:rPr lang="ru-RU" sz="2000" b="1" dirty="0" smtClean="0">
                <a:solidFill>
                  <a:srgbClr val="CC9900"/>
                </a:solidFill>
              </a:rPr>
              <a:t>В расчетах не учтены те, кто не делает ЛО 200. </a:t>
            </a:r>
            <a:br>
              <a:rPr lang="ru-RU" sz="2000" b="1" dirty="0" smtClean="0">
                <a:solidFill>
                  <a:srgbClr val="CC9900"/>
                </a:solidFill>
              </a:rPr>
            </a:br>
            <a:r>
              <a:rPr lang="ru-RU" sz="2000" b="1" dirty="0" smtClean="0">
                <a:solidFill>
                  <a:srgbClr val="CC9900"/>
                </a:solidFill>
              </a:rPr>
              <a:t>С их учетом объемы и бонусы будут больше.</a:t>
            </a:r>
            <a:endParaRPr lang="ru-RU" sz="2000" b="1" dirty="0">
              <a:solidFill>
                <a:srgbClr val="CC99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8000" y="1332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C9900"/>
                </a:solidFill>
              </a:rPr>
              <a:t>Дупликация</a:t>
            </a:r>
            <a:endParaRPr lang="ru-RU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00" y="1332000"/>
            <a:ext cx="8229600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CC9900"/>
                </a:solidFill>
              </a:rPr>
              <a:t>Дупликация</a:t>
            </a:r>
            <a:endParaRPr lang="ru-RU" b="1" dirty="0">
              <a:solidFill>
                <a:srgbClr val="CC99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99742"/>
            <a:ext cx="7560840" cy="2016224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C9900"/>
                </a:solidFill>
              </a:rPr>
              <a:t>Самая простая схема выхода на бонус </a:t>
            </a:r>
            <a:r>
              <a:rPr lang="en-US" sz="4400" b="1" dirty="0" smtClean="0">
                <a:solidFill>
                  <a:srgbClr val="CC9900"/>
                </a:solidFill>
              </a:rPr>
              <a:t>&gt; </a:t>
            </a:r>
            <a:r>
              <a:rPr lang="ru-RU" sz="4400" b="1" dirty="0" smtClean="0">
                <a:solidFill>
                  <a:srgbClr val="CC9900"/>
                </a:solidFill>
              </a:rPr>
              <a:t>20 000 рублей.</a:t>
            </a:r>
            <a:endParaRPr lang="ru-RU" sz="4400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00" y="1332000"/>
            <a:ext cx="8229600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Дупликация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2" y="2139702"/>
            <a:ext cx="9144000" cy="534058"/>
          </a:xfrm>
          <a:prstGeom prst="rect">
            <a:avLst/>
          </a:prstGeom>
          <a:solidFill>
            <a:srgbClr val="008000">
              <a:alpha val="67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Хотите ли Вы зарабатывать в АРГО более 20 000 руб. на 4-й месяц?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2" y="3363505"/>
            <a:ext cx="9144000" cy="504388"/>
          </a:xfrm>
          <a:prstGeom prst="rect">
            <a:avLst/>
          </a:prstGeom>
          <a:solidFill>
            <a:srgbClr val="008000">
              <a:alpha val="67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Есть ли среди ваших знакомых люди, которых это заинтересует?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317" y="2757771"/>
            <a:ext cx="9144000" cy="534058"/>
          </a:xfrm>
          <a:prstGeom prst="rect">
            <a:avLst/>
          </a:prstGeom>
          <a:solidFill>
            <a:srgbClr val="008000">
              <a:alpha val="67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Хотите ли Вы бесплатно поехать в путешествие с Компанией АРГО?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80000" y="31881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9900"/>
                </a:solidFill>
              </a:rPr>
              <a:t>1 месяц. У-1 </a:t>
            </a:r>
            <a:r>
              <a:rPr lang="en-US" b="1" dirty="0" smtClean="0">
                <a:solidFill>
                  <a:srgbClr val="CC9900"/>
                </a:solidFill>
              </a:rPr>
              <a:t/>
            </a:r>
            <a:br>
              <a:rPr lang="en-US" b="1" dirty="0" smtClean="0">
                <a:solidFill>
                  <a:srgbClr val="CC9900"/>
                </a:solidFill>
              </a:rPr>
            </a:br>
            <a:r>
              <a:rPr lang="ru-RU" b="1" dirty="0" smtClean="0">
                <a:solidFill>
                  <a:srgbClr val="CC9900"/>
                </a:solidFill>
              </a:rPr>
              <a:t>ЛО 200 баллов</a:t>
            </a:r>
            <a:endParaRPr lang="ru-RU" b="1" dirty="0">
              <a:solidFill>
                <a:srgbClr val="CC99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050" y="1379678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3116212"/>
            <a:ext cx="857256" cy="16430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15272" y="687320"/>
            <a:ext cx="857256" cy="40719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43800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Бонус 660 р.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10" y="301394"/>
            <a:ext cx="881847" cy="1060868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5673780" y="971846"/>
            <a:ext cx="1755740" cy="3733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00760" y="4788399"/>
            <a:ext cx="82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4299942"/>
            <a:ext cx="857256" cy="4593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553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3114986"/>
            <a:ext cx="857256" cy="16430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800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15272" y="686094"/>
            <a:ext cx="857256" cy="40719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80000" y="33960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9900"/>
                </a:solidFill>
              </a:rPr>
              <a:t>2 месяц. </a:t>
            </a:r>
            <a:r>
              <a:rPr lang="ru-RU" b="1" dirty="0" smtClean="0">
                <a:solidFill>
                  <a:srgbClr val="CC9900"/>
                </a:solidFill>
              </a:rPr>
              <a:t>У-3 (КГО 1000) </a:t>
            </a:r>
            <a:r>
              <a:rPr lang="en-US" b="1" dirty="0" smtClean="0">
                <a:solidFill>
                  <a:srgbClr val="CC9900"/>
                </a:solidFill>
              </a:rPr>
              <a:t/>
            </a:r>
            <a:br>
              <a:rPr lang="en-US" b="1" dirty="0" smtClean="0">
                <a:solidFill>
                  <a:srgbClr val="CC9900"/>
                </a:solidFill>
              </a:rPr>
            </a:br>
            <a:r>
              <a:rPr lang="ru-RU" b="1" dirty="0" smtClean="0">
                <a:solidFill>
                  <a:srgbClr val="CC9900"/>
                </a:solidFill>
              </a:rPr>
              <a:t>ГО 800 баллов</a:t>
            </a:r>
            <a:endParaRPr lang="ru-RU" b="1" dirty="0">
              <a:solidFill>
                <a:srgbClr val="CC99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86050" y="1400474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3786182" y="2114854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2789238" y="2114854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1857356" y="2114854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>
            <a:stCxn id="13" idx="0"/>
            <a:endCxn id="9" idx="3"/>
          </p:cNvCxnSpPr>
          <p:nvPr/>
        </p:nvCxnSpPr>
        <p:spPr>
          <a:xfrm rot="5400000" flipH="1" flipV="1">
            <a:off x="2393141" y="1638251"/>
            <a:ext cx="226571" cy="726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2" idx="0"/>
            <a:endCxn id="9" idx="4"/>
          </p:cNvCxnSpPr>
          <p:nvPr/>
        </p:nvCxnSpPr>
        <p:spPr>
          <a:xfrm flipH="1" flipV="1">
            <a:off x="3071802" y="1971978"/>
            <a:ext cx="3188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0"/>
            <a:endCxn id="9" idx="5"/>
          </p:cNvCxnSpPr>
          <p:nvPr/>
        </p:nvCxnSpPr>
        <p:spPr>
          <a:xfrm rot="16200000" flipV="1">
            <a:off x="3559612" y="1602531"/>
            <a:ext cx="226571" cy="798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8662" y="440087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Бонус </a:t>
            </a:r>
            <a:r>
              <a:rPr lang="en-US" b="1" dirty="0" smtClean="0">
                <a:solidFill>
                  <a:srgbClr val="C00000"/>
                </a:solidFill>
              </a:rPr>
              <a:t>~ 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5</a:t>
            </a:r>
            <a:r>
              <a:rPr lang="en-US" b="1" dirty="0" smtClean="0">
                <a:solidFill>
                  <a:srgbClr val="C00000"/>
                </a:solidFill>
              </a:rPr>
              <a:t>0</a:t>
            </a:r>
            <a:r>
              <a:rPr lang="ru-RU" b="1" dirty="0" smtClean="0">
                <a:solidFill>
                  <a:srgbClr val="C00000"/>
                </a:solidFill>
              </a:rPr>
              <a:t>0 </a:t>
            </a:r>
            <a:r>
              <a:rPr lang="ru-RU" b="1" dirty="0" smtClean="0">
                <a:solidFill>
                  <a:srgbClr val="C00000"/>
                </a:solidFill>
              </a:rPr>
              <a:t>р.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6" y="396136"/>
            <a:ext cx="1735032" cy="886154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5673780" y="971846"/>
            <a:ext cx="1755740" cy="3733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000760" y="4299942"/>
            <a:ext cx="857256" cy="4593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200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00760" y="4788399"/>
            <a:ext cx="82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0964" y="4803998"/>
            <a:ext cx="82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6" y="396136"/>
            <a:ext cx="1735032" cy="886154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673780" y="971846"/>
            <a:ext cx="1755740" cy="37330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58016" y="3114986"/>
            <a:ext cx="857256" cy="16430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800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686094"/>
            <a:ext cx="857256" cy="407196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2600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80000" y="33960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9900"/>
                </a:solidFill>
              </a:rPr>
              <a:t>3 месяц. Р </a:t>
            </a:r>
            <a:r>
              <a:rPr lang="en-US" b="1" dirty="0" smtClean="0">
                <a:solidFill>
                  <a:srgbClr val="CC9900"/>
                </a:solidFill>
              </a:rPr>
              <a:t/>
            </a:r>
            <a:br>
              <a:rPr lang="en-US" b="1" dirty="0" smtClean="0">
                <a:solidFill>
                  <a:srgbClr val="CC9900"/>
                </a:solidFill>
              </a:rPr>
            </a:br>
            <a:r>
              <a:rPr lang="ru-RU" b="1" dirty="0" smtClean="0">
                <a:solidFill>
                  <a:srgbClr val="CC9900"/>
                </a:solidFill>
              </a:rPr>
              <a:t>ГО 26</a:t>
            </a:r>
            <a:r>
              <a:rPr lang="en-US" b="1" dirty="0" smtClean="0">
                <a:solidFill>
                  <a:srgbClr val="CC9900"/>
                </a:solidFill>
              </a:rPr>
              <a:t>00</a:t>
            </a:r>
            <a:r>
              <a:rPr lang="ru-RU" b="1" dirty="0" smtClean="0">
                <a:solidFill>
                  <a:srgbClr val="CC9900"/>
                </a:solidFill>
              </a:rPr>
              <a:t> баллов</a:t>
            </a:r>
            <a:endParaRPr lang="ru-RU" b="1" dirty="0">
              <a:solidFill>
                <a:srgbClr val="CC99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4638" y="1841410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3501000" y="2912980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2852928" y="2912980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2200296" y="2912980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>
            <a:stCxn id="14" idx="0"/>
            <a:endCxn id="10" idx="3"/>
          </p:cNvCxnSpPr>
          <p:nvPr/>
        </p:nvCxnSpPr>
        <p:spPr>
          <a:xfrm flipV="1">
            <a:off x="2486048" y="2329219"/>
            <a:ext cx="452285" cy="583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2" idx="0"/>
            <a:endCxn id="10" idx="4"/>
          </p:cNvCxnSpPr>
          <p:nvPr/>
        </p:nvCxnSpPr>
        <p:spPr>
          <a:xfrm flipV="1">
            <a:off x="3138680" y="2412914"/>
            <a:ext cx="1710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0"/>
            <a:endCxn id="10" idx="5"/>
          </p:cNvCxnSpPr>
          <p:nvPr/>
        </p:nvCxnSpPr>
        <p:spPr>
          <a:xfrm flipH="1" flipV="1">
            <a:off x="3342447" y="2329219"/>
            <a:ext cx="444305" cy="583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848632" y="1875378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20" name="Овал 19"/>
          <p:cNvSpPr/>
          <p:nvPr/>
        </p:nvSpPr>
        <p:spPr>
          <a:xfrm>
            <a:off x="5512664" y="2931790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4860032" y="2931790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4216520" y="2931790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cxnSp>
        <p:nvCxnSpPr>
          <p:cNvPr id="24" name="Прямая соединительная линия 23"/>
          <p:cNvCxnSpPr>
            <a:stCxn id="23" idx="0"/>
            <a:endCxn id="19" idx="3"/>
          </p:cNvCxnSpPr>
          <p:nvPr/>
        </p:nvCxnSpPr>
        <p:spPr>
          <a:xfrm flipV="1">
            <a:off x="4502272" y="2363187"/>
            <a:ext cx="430055" cy="5686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1" idx="0"/>
            <a:endCxn id="19" idx="4"/>
          </p:cNvCxnSpPr>
          <p:nvPr/>
        </p:nvCxnSpPr>
        <p:spPr>
          <a:xfrm flipH="1" flipV="1">
            <a:off x="5134384" y="2446882"/>
            <a:ext cx="11400" cy="484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0" idx="0"/>
            <a:endCxn id="19" idx="5"/>
          </p:cNvCxnSpPr>
          <p:nvPr/>
        </p:nvCxnSpPr>
        <p:spPr>
          <a:xfrm flipH="1" flipV="1">
            <a:off x="5336441" y="2363187"/>
            <a:ext cx="461975" cy="5686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20618" y="1865118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38" name="Овал 37"/>
          <p:cNvSpPr/>
          <p:nvPr/>
        </p:nvSpPr>
        <p:spPr>
          <a:xfrm>
            <a:off x="1340760" y="2896368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39" name="Овал 38"/>
          <p:cNvSpPr/>
          <p:nvPr/>
        </p:nvSpPr>
        <p:spPr>
          <a:xfrm>
            <a:off x="724183" y="2896368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116624" y="2896368"/>
            <a:ext cx="571504" cy="5715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cxnSp>
        <p:nvCxnSpPr>
          <p:cNvPr id="42" name="Прямая соединительная линия 41"/>
          <p:cNvCxnSpPr>
            <a:stCxn id="41" idx="0"/>
            <a:endCxn id="37" idx="3"/>
          </p:cNvCxnSpPr>
          <p:nvPr/>
        </p:nvCxnSpPr>
        <p:spPr>
          <a:xfrm flipV="1">
            <a:off x="402376" y="2352927"/>
            <a:ext cx="401937" cy="543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9" idx="0"/>
            <a:endCxn id="37" idx="4"/>
          </p:cNvCxnSpPr>
          <p:nvPr/>
        </p:nvCxnSpPr>
        <p:spPr>
          <a:xfrm flipH="1" flipV="1">
            <a:off x="1006370" y="2436622"/>
            <a:ext cx="3565" cy="459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8" idx="0"/>
            <a:endCxn id="37" idx="5"/>
          </p:cNvCxnSpPr>
          <p:nvPr/>
        </p:nvCxnSpPr>
        <p:spPr>
          <a:xfrm flipH="1" flipV="1">
            <a:off x="1208427" y="2352927"/>
            <a:ext cx="418085" cy="543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2855779" y="776110"/>
            <a:ext cx="571504" cy="57150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cxnSp>
        <p:nvCxnSpPr>
          <p:cNvPr id="47" name="Прямая соединительная линия 46"/>
          <p:cNvCxnSpPr>
            <a:stCxn id="46" idx="4"/>
            <a:endCxn id="10" idx="0"/>
          </p:cNvCxnSpPr>
          <p:nvPr/>
        </p:nvCxnSpPr>
        <p:spPr>
          <a:xfrm flipH="1">
            <a:off x="3140390" y="1347614"/>
            <a:ext cx="1141" cy="4937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6" idx="3"/>
            <a:endCxn id="37" idx="0"/>
          </p:cNvCxnSpPr>
          <p:nvPr/>
        </p:nvCxnSpPr>
        <p:spPr>
          <a:xfrm flipH="1">
            <a:off x="1006370" y="1263919"/>
            <a:ext cx="1933104" cy="60119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46" idx="5"/>
            <a:endCxn id="19" idx="0"/>
          </p:cNvCxnSpPr>
          <p:nvPr/>
        </p:nvCxnSpPr>
        <p:spPr>
          <a:xfrm>
            <a:off x="3343588" y="1263919"/>
            <a:ext cx="1790796" cy="6114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28662" y="440087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Бонус </a:t>
            </a:r>
            <a:r>
              <a:rPr lang="en-US" b="1" dirty="0" smtClean="0">
                <a:solidFill>
                  <a:srgbClr val="C00000"/>
                </a:solidFill>
              </a:rPr>
              <a:t>~ </a:t>
            </a:r>
            <a:r>
              <a:rPr lang="ru-RU" b="1" dirty="0" smtClean="0">
                <a:solidFill>
                  <a:srgbClr val="C00000"/>
                </a:solidFill>
              </a:rPr>
              <a:t>3 7</a:t>
            </a:r>
            <a:r>
              <a:rPr lang="en-US" b="1" dirty="0" smtClean="0">
                <a:solidFill>
                  <a:srgbClr val="C00000"/>
                </a:solidFill>
              </a:rPr>
              <a:t>0</a:t>
            </a:r>
            <a:r>
              <a:rPr lang="ru-RU" b="1" dirty="0" smtClean="0">
                <a:solidFill>
                  <a:srgbClr val="C00000"/>
                </a:solidFill>
              </a:rPr>
              <a:t>0 </a:t>
            </a:r>
            <a:r>
              <a:rPr lang="ru-RU" b="1" dirty="0" smtClean="0">
                <a:solidFill>
                  <a:srgbClr val="C00000"/>
                </a:solidFill>
              </a:rPr>
              <a:t>р.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00760" y="4788399"/>
            <a:ext cx="82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60964" y="4803998"/>
            <a:ext cx="82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40352" y="4803998"/>
            <a:ext cx="82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00760" y="4299942"/>
            <a:ext cx="857256" cy="4593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426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78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05957" y="3005470"/>
            <a:ext cx="612000" cy="17462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2600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15272" y="685770"/>
            <a:ext cx="612000" cy="40719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8000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000" y="33928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9900"/>
                </a:solidFill>
              </a:rPr>
              <a:t>4 </a:t>
            </a:r>
            <a:r>
              <a:rPr lang="ru-RU" b="1" dirty="0" smtClean="0">
                <a:solidFill>
                  <a:srgbClr val="CC9900"/>
                </a:solidFill>
              </a:rPr>
              <a:t>месяц. Р3</a:t>
            </a:r>
            <a:br>
              <a:rPr lang="ru-RU" b="1" dirty="0" smtClean="0">
                <a:solidFill>
                  <a:srgbClr val="CC9900"/>
                </a:solidFill>
              </a:rPr>
            </a:br>
            <a:r>
              <a:rPr lang="ru-RU" b="1" dirty="0" smtClean="0">
                <a:solidFill>
                  <a:srgbClr val="CC9900"/>
                </a:solidFill>
              </a:rPr>
              <a:t>ОО 8000 баллов</a:t>
            </a:r>
            <a:endParaRPr lang="ru-RU" b="1" dirty="0">
              <a:solidFill>
                <a:srgbClr val="CC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440054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Бонус </a:t>
            </a:r>
            <a:r>
              <a:rPr lang="en-US" b="1" dirty="0" smtClean="0">
                <a:solidFill>
                  <a:srgbClr val="C00000"/>
                </a:solidFill>
              </a:rPr>
              <a:t>~ </a:t>
            </a:r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00</a:t>
            </a:r>
            <a:r>
              <a:rPr lang="ru-RU" b="1" dirty="0" smtClean="0">
                <a:solidFill>
                  <a:srgbClr val="C00000"/>
                </a:solidFill>
              </a:rPr>
              <a:t>0 </a:t>
            </a:r>
            <a:r>
              <a:rPr lang="ru-RU" b="1" dirty="0" smtClean="0">
                <a:solidFill>
                  <a:srgbClr val="C00000"/>
                </a:solidFill>
              </a:rPr>
              <a:t>р.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41246" y="1400150"/>
            <a:ext cx="612000" cy="61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3801084" y="2232000"/>
            <a:ext cx="612000" cy="61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2600</a:t>
            </a:r>
            <a:endParaRPr lang="ru-RU" sz="1600" b="1" dirty="0"/>
          </a:p>
        </p:txBody>
      </p:sp>
      <p:sp>
        <p:nvSpPr>
          <p:cNvPr id="13" name="Овал 12"/>
          <p:cNvSpPr/>
          <p:nvPr/>
        </p:nvSpPr>
        <p:spPr>
          <a:xfrm>
            <a:off x="2844000" y="2232000"/>
            <a:ext cx="612000" cy="61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2600</a:t>
            </a:r>
            <a:endParaRPr lang="ru-RU" sz="1600" b="1" dirty="0"/>
          </a:p>
        </p:txBody>
      </p:sp>
      <p:sp>
        <p:nvSpPr>
          <p:cNvPr id="14" name="Овал 13"/>
          <p:cNvSpPr/>
          <p:nvPr/>
        </p:nvSpPr>
        <p:spPr>
          <a:xfrm>
            <a:off x="1872258" y="2232000"/>
            <a:ext cx="612000" cy="61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2600</a:t>
            </a:r>
            <a:endParaRPr lang="ru-RU" sz="1600" b="1" dirty="0"/>
          </a:p>
        </p:txBody>
      </p:sp>
      <p:cxnSp>
        <p:nvCxnSpPr>
          <p:cNvPr id="15" name="Прямая соединительная линия 14"/>
          <p:cNvCxnSpPr>
            <a:stCxn id="14" idx="0"/>
            <a:endCxn id="10" idx="3"/>
          </p:cNvCxnSpPr>
          <p:nvPr/>
        </p:nvCxnSpPr>
        <p:spPr>
          <a:xfrm flipV="1">
            <a:off x="2178258" y="1922525"/>
            <a:ext cx="752613" cy="3094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3" idx="0"/>
            <a:endCxn id="10" idx="4"/>
          </p:cNvCxnSpPr>
          <p:nvPr/>
        </p:nvCxnSpPr>
        <p:spPr>
          <a:xfrm flipH="1" flipV="1">
            <a:off x="3147246" y="2012150"/>
            <a:ext cx="2754" cy="2198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0"/>
            <a:endCxn id="10" idx="5"/>
          </p:cNvCxnSpPr>
          <p:nvPr/>
        </p:nvCxnSpPr>
        <p:spPr>
          <a:xfrm flipH="1" flipV="1">
            <a:off x="3363621" y="1922525"/>
            <a:ext cx="743463" cy="3094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673780" y="195486"/>
            <a:ext cx="2138580" cy="450905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3"/>
            <a:endCxn id="36" idx="0"/>
          </p:cNvCxnSpPr>
          <p:nvPr/>
        </p:nvCxnSpPr>
        <p:spPr>
          <a:xfrm>
            <a:off x="1961883" y="2754375"/>
            <a:ext cx="1130" cy="26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4" idx="4"/>
            <a:endCxn id="38" idx="0"/>
          </p:cNvCxnSpPr>
          <p:nvPr/>
        </p:nvCxnSpPr>
        <p:spPr>
          <a:xfrm>
            <a:off x="2178258" y="2844000"/>
            <a:ext cx="3416" cy="1743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5"/>
            <a:endCxn id="39" idx="0"/>
          </p:cNvCxnSpPr>
          <p:nvPr/>
        </p:nvCxnSpPr>
        <p:spPr>
          <a:xfrm>
            <a:off x="2394633" y="2754375"/>
            <a:ext cx="18357" cy="2591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3"/>
            <a:endCxn id="40" idx="0"/>
          </p:cNvCxnSpPr>
          <p:nvPr/>
        </p:nvCxnSpPr>
        <p:spPr>
          <a:xfrm>
            <a:off x="2933625" y="2754375"/>
            <a:ext cx="4305" cy="2477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4"/>
            <a:endCxn id="42" idx="0"/>
          </p:cNvCxnSpPr>
          <p:nvPr/>
        </p:nvCxnSpPr>
        <p:spPr>
          <a:xfrm>
            <a:off x="3150000" y="2844000"/>
            <a:ext cx="9292" cy="1597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5"/>
            <a:endCxn id="43" idx="0"/>
          </p:cNvCxnSpPr>
          <p:nvPr/>
        </p:nvCxnSpPr>
        <p:spPr>
          <a:xfrm>
            <a:off x="3366375" y="2754375"/>
            <a:ext cx="17505" cy="2487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1" idx="3"/>
            <a:endCxn id="48" idx="0"/>
          </p:cNvCxnSpPr>
          <p:nvPr/>
        </p:nvCxnSpPr>
        <p:spPr>
          <a:xfrm>
            <a:off x="3890709" y="2754375"/>
            <a:ext cx="9752" cy="2462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1" idx="4"/>
            <a:endCxn id="50" idx="0"/>
          </p:cNvCxnSpPr>
          <p:nvPr/>
        </p:nvCxnSpPr>
        <p:spPr>
          <a:xfrm>
            <a:off x="4107084" y="2844000"/>
            <a:ext cx="4494" cy="1560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1" idx="5"/>
            <a:endCxn id="51" idx="0"/>
          </p:cNvCxnSpPr>
          <p:nvPr/>
        </p:nvCxnSpPr>
        <p:spPr>
          <a:xfrm>
            <a:off x="4323459" y="2754375"/>
            <a:ext cx="15818" cy="2456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855013" y="3017375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073674" y="3018348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304990" y="3013548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829930" y="3002159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051292" y="3003798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275880" y="3003132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792461" y="3000670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003578" y="3000064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231277" y="3000064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6" y="195486"/>
            <a:ext cx="1735032" cy="886154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5868144" y="4579916"/>
            <a:ext cx="612000" cy="1793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200</a:t>
            </a:r>
            <a:endParaRPr lang="ru-RU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892680" y="4788399"/>
            <a:ext cx="5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24460" y="4797559"/>
            <a:ext cx="5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18497" y="4796373"/>
            <a:ext cx="5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93957" y="4155926"/>
            <a:ext cx="612000" cy="6027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800</a:t>
            </a:r>
            <a:endParaRPr lang="ru-RU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742374" y="4797559"/>
            <a:ext cx="5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71" y="0"/>
            <a:ext cx="9144000" cy="5178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80000" y="339282"/>
            <a:ext cx="1971292" cy="646331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9900"/>
                </a:solidFill>
              </a:rPr>
              <a:t>4 </a:t>
            </a:r>
            <a:r>
              <a:rPr lang="ru-RU" b="1" dirty="0" smtClean="0">
                <a:solidFill>
                  <a:srgbClr val="CC9900"/>
                </a:solidFill>
              </a:rPr>
              <a:t>месяц. Р3</a:t>
            </a:r>
            <a:br>
              <a:rPr lang="ru-RU" b="1" dirty="0" smtClean="0">
                <a:solidFill>
                  <a:srgbClr val="CC9900"/>
                </a:solidFill>
              </a:rPr>
            </a:br>
            <a:r>
              <a:rPr lang="ru-RU" b="1" dirty="0" smtClean="0">
                <a:solidFill>
                  <a:srgbClr val="CC9900"/>
                </a:solidFill>
              </a:rPr>
              <a:t>ОО 8000 баллов</a:t>
            </a:r>
            <a:endParaRPr lang="ru-RU" b="1" dirty="0">
              <a:solidFill>
                <a:srgbClr val="CC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1" y="4400546"/>
            <a:ext cx="280669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Бонус </a:t>
            </a:r>
            <a:r>
              <a:rPr lang="en-US" sz="2800" b="1" dirty="0" smtClean="0">
                <a:solidFill>
                  <a:schemeClr val="bg1"/>
                </a:solidFill>
              </a:rPr>
              <a:t>~ </a:t>
            </a:r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00</a:t>
            </a:r>
            <a:r>
              <a:rPr lang="ru-RU" sz="2800" b="1" dirty="0" smtClean="0">
                <a:solidFill>
                  <a:schemeClr val="bg1"/>
                </a:solidFill>
              </a:rPr>
              <a:t>0 </a:t>
            </a:r>
            <a:r>
              <a:rPr lang="ru-RU" sz="2800" b="1" dirty="0" smtClean="0">
                <a:solidFill>
                  <a:schemeClr val="bg1"/>
                </a:solidFill>
              </a:rPr>
              <a:t>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41246" y="1400150"/>
            <a:ext cx="612000" cy="61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3801084" y="2232000"/>
            <a:ext cx="612000" cy="61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2600</a:t>
            </a:r>
            <a:endParaRPr lang="ru-RU" sz="1600" b="1" dirty="0"/>
          </a:p>
        </p:txBody>
      </p:sp>
      <p:sp>
        <p:nvSpPr>
          <p:cNvPr id="13" name="Овал 12"/>
          <p:cNvSpPr/>
          <p:nvPr/>
        </p:nvSpPr>
        <p:spPr>
          <a:xfrm>
            <a:off x="2844000" y="2232000"/>
            <a:ext cx="612000" cy="61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2600</a:t>
            </a:r>
            <a:endParaRPr lang="ru-RU" sz="1600" b="1" dirty="0"/>
          </a:p>
        </p:txBody>
      </p:sp>
      <p:sp>
        <p:nvSpPr>
          <p:cNvPr id="14" name="Овал 13"/>
          <p:cNvSpPr/>
          <p:nvPr/>
        </p:nvSpPr>
        <p:spPr>
          <a:xfrm>
            <a:off x="1872258" y="2232000"/>
            <a:ext cx="612000" cy="61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2600</a:t>
            </a:r>
            <a:endParaRPr lang="ru-RU" sz="1600" b="1" dirty="0"/>
          </a:p>
        </p:txBody>
      </p:sp>
      <p:cxnSp>
        <p:nvCxnSpPr>
          <p:cNvPr id="15" name="Прямая соединительная линия 14"/>
          <p:cNvCxnSpPr>
            <a:stCxn id="14" idx="0"/>
            <a:endCxn id="10" idx="3"/>
          </p:cNvCxnSpPr>
          <p:nvPr/>
        </p:nvCxnSpPr>
        <p:spPr>
          <a:xfrm flipV="1">
            <a:off x="2178258" y="1922525"/>
            <a:ext cx="752613" cy="3094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3" idx="0"/>
            <a:endCxn id="10" idx="4"/>
          </p:cNvCxnSpPr>
          <p:nvPr/>
        </p:nvCxnSpPr>
        <p:spPr>
          <a:xfrm flipH="1" flipV="1">
            <a:off x="3147246" y="2012150"/>
            <a:ext cx="2754" cy="2198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0"/>
            <a:endCxn id="10" idx="5"/>
          </p:cNvCxnSpPr>
          <p:nvPr/>
        </p:nvCxnSpPr>
        <p:spPr>
          <a:xfrm flipH="1" flipV="1">
            <a:off x="3363621" y="1922525"/>
            <a:ext cx="743463" cy="3094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673780" y="195486"/>
            <a:ext cx="2138580" cy="450905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3"/>
            <a:endCxn id="36" idx="0"/>
          </p:cNvCxnSpPr>
          <p:nvPr/>
        </p:nvCxnSpPr>
        <p:spPr>
          <a:xfrm>
            <a:off x="1961883" y="2754375"/>
            <a:ext cx="1130" cy="26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4" idx="4"/>
            <a:endCxn id="38" idx="0"/>
          </p:cNvCxnSpPr>
          <p:nvPr/>
        </p:nvCxnSpPr>
        <p:spPr>
          <a:xfrm>
            <a:off x="2178258" y="2844000"/>
            <a:ext cx="3416" cy="1743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5"/>
            <a:endCxn id="39" idx="0"/>
          </p:cNvCxnSpPr>
          <p:nvPr/>
        </p:nvCxnSpPr>
        <p:spPr>
          <a:xfrm>
            <a:off x="2394633" y="2754375"/>
            <a:ext cx="18357" cy="2591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3"/>
            <a:endCxn id="40" idx="0"/>
          </p:cNvCxnSpPr>
          <p:nvPr/>
        </p:nvCxnSpPr>
        <p:spPr>
          <a:xfrm>
            <a:off x="2933625" y="2754375"/>
            <a:ext cx="4305" cy="2477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4"/>
            <a:endCxn id="42" idx="0"/>
          </p:cNvCxnSpPr>
          <p:nvPr/>
        </p:nvCxnSpPr>
        <p:spPr>
          <a:xfrm>
            <a:off x="3150000" y="2844000"/>
            <a:ext cx="9292" cy="1597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5"/>
            <a:endCxn id="43" idx="0"/>
          </p:cNvCxnSpPr>
          <p:nvPr/>
        </p:nvCxnSpPr>
        <p:spPr>
          <a:xfrm>
            <a:off x="3366375" y="2754375"/>
            <a:ext cx="17505" cy="2487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1" idx="3"/>
            <a:endCxn id="48" idx="0"/>
          </p:cNvCxnSpPr>
          <p:nvPr/>
        </p:nvCxnSpPr>
        <p:spPr>
          <a:xfrm>
            <a:off x="3890709" y="2754375"/>
            <a:ext cx="9752" cy="2462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1" idx="4"/>
            <a:endCxn id="50" idx="0"/>
          </p:cNvCxnSpPr>
          <p:nvPr/>
        </p:nvCxnSpPr>
        <p:spPr>
          <a:xfrm>
            <a:off x="4107084" y="2844000"/>
            <a:ext cx="4494" cy="1560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1" idx="5"/>
            <a:endCxn id="51" idx="0"/>
          </p:cNvCxnSpPr>
          <p:nvPr/>
        </p:nvCxnSpPr>
        <p:spPr>
          <a:xfrm>
            <a:off x="4323459" y="2754375"/>
            <a:ext cx="15818" cy="2456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855013" y="3017375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073674" y="3018348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304990" y="3013548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829930" y="3002159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051292" y="3003798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275880" y="3003132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792461" y="3000670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003578" y="3000064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231277" y="3000064"/>
            <a:ext cx="216000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6" y="195486"/>
            <a:ext cx="1735032" cy="886154"/>
          </a:xfrm>
          <a:prstGeom prst="rect">
            <a:avLst/>
          </a:prstGeom>
        </p:spPr>
      </p:pic>
      <p:cxnSp>
        <p:nvCxnSpPr>
          <p:cNvPr id="3" name="Соединительная линия уступом 2"/>
          <p:cNvCxnSpPr>
            <a:stCxn id="8" idx="1"/>
            <a:endCxn id="9" idx="1"/>
          </p:cNvCxnSpPr>
          <p:nvPr/>
        </p:nvCxnSpPr>
        <p:spPr>
          <a:xfrm rot="10800000" flipV="1">
            <a:off x="928662" y="662448"/>
            <a:ext cx="151339" cy="3999708"/>
          </a:xfrm>
          <a:prstGeom prst="bentConnector3">
            <a:avLst>
              <a:gd name="adj1" fmla="val 251052"/>
            </a:avLst>
          </a:prstGeom>
          <a:ln>
            <a:solidFill>
              <a:srgbClr val="FFCC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105957" y="3005470"/>
            <a:ext cx="612000" cy="17462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2600</a:t>
            </a:r>
            <a:endParaRPr lang="ru-RU" sz="16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715272" y="685770"/>
            <a:ext cx="612000" cy="40719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8000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74583" y="4579916"/>
            <a:ext cx="612000" cy="1793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200</a:t>
            </a:r>
            <a:endParaRPr lang="ru-RU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892680" y="4788399"/>
            <a:ext cx="5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24460" y="4797559"/>
            <a:ext cx="5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18497" y="4796373"/>
            <a:ext cx="5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493957" y="4155926"/>
            <a:ext cx="612000" cy="6027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800</a:t>
            </a:r>
            <a:endParaRPr lang="ru-RU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742374" y="4797559"/>
            <a:ext cx="5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78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80000" y="33928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9900"/>
                </a:solidFill>
              </a:rPr>
              <a:t>5</a:t>
            </a:r>
            <a:r>
              <a:rPr lang="en-US" b="1" dirty="0" smtClean="0">
                <a:solidFill>
                  <a:srgbClr val="CC9900"/>
                </a:solidFill>
              </a:rPr>
              <a:t> </a:t>
            </a:r>
            <a:r>
              <a:rPr lang="ru-RU" b="1" dirty="0" smtClean="0">
                <a:solidFill>
                  <a:srgbClr val="CC9900"/>
                </a:solidFill>
              </a:rPr>
              <a:t>месяц. Р3. Рейтинг 20</a:t>
            </a:r>
            <a:br>
              <a:rPr lang="ru-RU" b="1" dirty="0" smtClean="0">
                <a:solidFill>
                  <a:srgbClr val="CC9900"/>
                </a:solidFill>
              </a:rPr>
            </a:br>
            <a:r>
              <a:rPr lang="ru-RU" b="1" dirty="0" smtClean="0">
                <a:solidFill>
                  <a:srgbClr val="CC9900"/>
                </a:solidFill>
              </a:rPr>
              <a:t>ОО 25000 баллов</a:t>
            </a:r>
            <a:endParaRPr lang="ru-RU" b="1" dirty="0">
              <a:solidFill>
                <a:srgbClr val="CC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871" y="4257664"/>
            <a:ext cx="486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Бонус </a:t>
            </a:r>
            <a:r>
              <a:rPr lang="en-US" b="1" dirty="0" smtClean="0">
                <a:solidFill>
                  <a:srgbClr val="C00000"/>
                </a:solidFill>
              </a:rPr>
              <a:t>~ </a:t>
            </a:r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000 р.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+ значок Рейтинг 20 на сцене Конференции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подарочная поездка в Бонус Тур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41246" y="1400150"/>
            <a:ext cx="612000" cy="61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3801084" y="2232000"/>
            <a:ext cx="612000" cy="61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8000</a:t>
            </a:r>
            <a:endParaRPr lang="ru-RU" sz="1600" b="1" dirty="0"/>
          </a:p>
        </p:txBody>
      </p:sp>
      <p:sp>
        <p:nvSpPr>
          <p:cNvPr id="13" name="Овал 12"/>
          <p:cNvSpPr/>
          <p:nvPr/>
        </p:nvSpPr>
        <p:spPr>
          <a:xfrm>
            <a:off x="2844000" y="2232000"/>
            <a:ext cx="612000" cy="61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8000</a:t>
            </a:r>
            <a:endParaRPr lang="ru-RU" sz="1600" b="1" dirty="0"/>
          </a:p>
        </p:txBody>
      </p:sp>
      <p:sp>
        <p:nvSpPr>
          <p:cNvPr id="14" name="Овал 13"/>
          <p:cNvSpPr/>
          <p:nvPr/>
        </p:nvSpPr>
        <p:spPr>
          <a:xfrm>
            <a:off x="1872258" y="2232000"/>
            <a:ext cx="612000" cy="61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/>
              <a:t>8000</a:t>
            </a:r>
            <a:endParaRPr lang="ru-RU" sz="1600" b="1" dirty="0"/>
          </a:p>
        </p:txBody>
      </p:sp>
      <p:cxnSp>
        <p:nvCxnSpPr>
          <p:cNvPr id="15" name="Прямая соединительная линия 14"/>
          <p:cNvCxnSpPr>
            <a:stCxn id="14" idx="0"/>
            <a:endCxn id="10" idx="3"/>
          </p:cNvCxnSpPr>
          <p:nvPr/>
        </p:nvCxnSpPr>
        <p:spPr>
          <a:xfrm flipV="1">
            <a:off x="2178258" y="1922525"/>
            <a:ext cx="752613" cy="30947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3" idx="0"/>
            <a:endCxn id="10" idx="4"/>
          </p:cNvCxnSpPr>
          <p:nvPr/>
        </p:nvCxnSpPr>
        <p:spPr>
          <a:xfrm flipH="1" flipV="1">
            <a:off x="3147246" y="2012150"/>
            <a:ext cx="2754" cy="2198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1" idx="0"/>
            <a:endCxn id="10" idx="5"/>
          </p:cNvCxnSpPr>
          <p:nvPr/>
        </p:nvCxnSpPr>
        <p:spPr>
          <a:xfrm flipH="1" flipV="1">
            <a:off x="3363621" y="1922525"/>
            <a:ext cx="743463" cy="30947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673780" y="195486"/>
            <a:ext cx="2138580" cy="450905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3"/>
            <a:endCxn id="36" idx="0"/>
          </p:cNvCxnSpPr>
          <p:nvPr/>
        </p:nvCxnSpPr>
        <p:spPr>
          <a:xfrm>
            <a:off x="1961883" y="2754375"/>
            <a:ext cx="1130" cy="263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4" idx="4"/>
            <a:endCxn id="38" idx="0"/>
          </p:cNvCxnSpPr>
          <p:nvPr/>
        </p:nvCxnSpPr>
        <p:spPr>
          <a:xfrm>
            <a:off x="2178258" y="2844000"/>
            <a:ext cx="3416" cy="1743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5"/>
            <a:endCxn id="39" idx="0"/>
          </p:cNvCxnSpPr>
          <p:nvPr/>
        </p:nvCxnSpPr>
        <p:spPr>
          <a:xfrm>
            <a:off x="2394633" y="2754375"/>
            <a:ext cx="18357" cy="2591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3"/>
            <a:endCxn id="40" idx="0"/>
          </p:cNvCxnSpPr>
          <p:nvPr/>
        </p:nvCxnSpPr>
        <p:spPr>
          <a:xfrm>
            <a:off x="2933625" y="2754375"/>
            <a:ext cx="4305" cy="2477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3" idx="4"/>
            <a:endCxn id="42" idx="0"/>
          </p:cNvCxnSpPr>
          <p:nvPr/>
        </p:nvCxnSpPr>
        <p:spPr>
          <a:xfrm>
            <a:off x="3150000" y="2844000"/>
            <a:ext cx="9292" cy="1597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3" idx="5"/>
            <a:endCxn id="43" idx="0"/>
          </p:cNvCxnSpPr>
          <p:nvPr/>
        </p:nvCxnSpPr>
        <p:spPr>
          <a:xfrm>
            <a:off x="3366375" y="2754375"/>
            <a:ext cx="17505" cy="2487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1" idx="3"/>
            <a:endCxn id="48" idx="0"/>
          </p:cNvCxnSpPr>
          <p:nvPr/>
        </p:nvCxnSpPr>
        <p:spPr>
          <a:xfrm>
            <a:off x="3890709" y="2754375"/>
            <a:ext cx="9752" cy="2462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1" idx="4"/>
            <a:endCxn id="50" idx="0"/>
          </p:cNvCxnSpPr>
          <p:nvPr/>
        </p:nvCxnSpPr>
        <p:spPr>
          <a:xfrm>
            <a:off x="4107084" y="2844000"/>
            <a:ext cx="4494" cy="1560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1" idx="5"/>
            <a:endCxn id="51" idx="0"/>
          </p:cNvCxnSpPr>
          <p:nvPr/>
        </p:nvCxnSpPr>
        <p:spPr>
          <a:xfrm>
            <a:off x="4323459" y="2754375"/>
            <a:ext cx="15818" cy="2456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855013" y="3017375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073674" y="3018348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304990" y="3013548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829930" y="3002159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051292" y="3003798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275880" y="3003132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792461" y="3000670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003578" y="3000064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231277" y="3000064"/>
            <a:ext cx="216000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6" y="195486"/>
            <a:ext cx="1735032" cy="886154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257959" y="1923718"/>
            <a:ext cx="360000" cy="36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200</a:t>
            </a:r>
            <a:endParaRPr lang="ru-RU" sz="1200" b="1" dirty="0"/>
          </a:p>
        </p:txBody>
      </p:sp>
      <p:sp>
        <p:nvSpPr>
          <p:cNvPr id="41" name="Овал 40"/>
          <p:cNvSpPr/>
          <p:nvPr/>
        </p:nvSpPr>
        <p:spPr>
          <a:xfrm>
            <a:off x="1386210" y="1923718"/>
            <a:ext cx="360000" cy="36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200</a:t>
            </a:r>
            <a:endParaRPr lang="ru-RU" sz="1200" b="1" dirty="0"/>
          </a:p>
        </p:txBody>
      </p:sp>
      <p:sp>
        <p:nvSpPr>
          <p:cNvPr id="44" name="Овал 43"/>
          <p:cNvSpPr/>
          <p:nvPr/>
        </p:nvSpPr>
        <p:spPr>
          <a:xfrm>
            <a:off x="1013292" y="1923718"/>
            <a:ext cx="360000" cy="36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200</a:t>
            </a:r>
            <a:endParaRPr lang="ru-RU" sz="1200" b="1" dirty="0"/>
          </a:p>
        </p:txBody>
      </p:sp>
      <p:sp>
        <p:nvSpPr>
          <p:cNvPr id="45" name="Овал 44"/>
          <p:cNvSpPr/>
          <p:nvPr/>
        </p:nvSpPr>
        <p:spPr>
          <a:xfrm>
            <a:off x="636569" y="1923718"/>
            <a:ext cx="360000" cy="36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200</a:t>
            </a:r>
            <a:endParaRPr lang="ru-RU" sz="1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2202" y="1896743"/>
            <a:ext cx="1548000" cy="432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10" idx="2"/>
            <a:endCxn id="2" idx="3"/>
          </p:cNvCxnSpPr>
          <p:nvPr/>
        </p:nvCxnSpPr>
        <p:spPr>
          <a:xfrm flipH="1">
            <a:off x="1780202" y="1706150"/>
            <a:ext cx="1061044" cy="40659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876256" y="4155926"/>
            <a:ext cx="504000" cy="5958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/>
              <a:t>2600</a:t>
            </a:r>
            <a:endParaRPr lang="ru-RU" sz="1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380312" y="2754374"/>
            <a:ext cx="504000" cy="20033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8000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68144" y="4704538"/>
            <a:ext cx="504000" cy="547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892680" y="4788000"/>
            <a:ext cx="58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61581" y="4788000"/>
            <a:ext cx="5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У-3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35327" y="4788000"/>
            <a:ext cx="5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72200" y="4515966"/>
            <a:ext cx="504000" cy="2427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/>
              <a:t>800</a:t>
            </a:r>
            <a:endParaRPr lang="ru-RU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842908" y="4788000"/>
            <a:ext cx="5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84368" y="0"/>
            <a:ext cx="504000" cy="47592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25000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0139" y="4788000"/>
            <a:ext cx="5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Р3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8576" y="4579690"/>
            <a:ext cx="42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200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202" y="2277279"/>
            <a:ext cx="15480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</a:rPr>
              <a:t>Новички в личной группе</a:t>
            </a:r>
            <a:endParaRPr lang="ru-RU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308</Words>
  <Application>Microsoft Office PowerPoint</Application>
  <PresentationFormat>Экран (16:9)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Дупликация</vt:lpstr>
      <vt:lpstr>Дупликация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Дупликация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Krupin</dc:creator>
  <cp:lastModifiedBy>Krupin</cp:lastModifiedBy>
  <cp:revision>39</cp:revision>
  <dcterms:created xsi:type="dcterms:W3CDTF">2018-08-31T10:55:30Z</dcterms:created>
  <dcterms:modified xsi:type="dcterms:W3CDTF">2018-09-14T07:54:41Z</dcterms:modified>
</cp:coreProperties>
</file>