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867" r:id="rId2"/>
    <p:sldId id="852" r:id="rId3"/>
    <p:sldId id="853" r:id="rId4"/>
    <p:sldId id="849" r:id="rId5"/>
    <p:sldId id="850" r:id="rId6"/>
    <p:sldId id="851" r:id="rId7"/>
    <p:sldId id="854" r:id="rId8"/>
    <p:sldId id="864" r:id="rId9"/>
    <p:sldId id="866" r:id="rId10"/>
    <p:sldId id="865" r:id="rId11"/>
    <p:sldId id="845" r:id="rId12"/>
    <p:sldId id="856" r:id="rId13"/>
    <p:sldId id="857" r:id="rId14"/>
    <p:sldId id="848" r:id="rId15"/>
    <p:sldId id="861" r:id="rId16"/>
    <p:sldId id="858" r:id="rId17"/>
    <p:sldId id="859" r:id="rId18"/>
    <p:sldId id="860" r:id="rId19"/>
    <p:sldId id="862" r:id="rId20"/>
    <p:sldId id="863" r:id="rId21"/>
    <p:sldId id="765" r:id="rId22"/>
    <p:sldId id="767" r:id="rId23"/>
    <p:sldId id="847" r:id="rId24"/>
    <p:sldId id="843" r:id="rId25"/>
    <p:sldId id="444" r:id="rId26"/>
    <p:sldId id="844" r:id="rId27"/>
    <p:sldId id="855" r:id="rId28"/>
    <p:sldId id="343" r:id="rId29"/>
    <p:sldId id="846" r:id="rId30"/>
    <p:sldId id="374" r:id="rId31"/>
    <p:sldId id="311" r:id="rId32"/>
    <p:sldId id="439" r:id="rId33"/>
    <p:sldId id="435" r:id="rId34"/>
    <p:sldId id="437" r:id="rId35"/>
    <p:sldId id="379" r:id="rId36"/>
    <p:sldId id="376" r:id="rId37"/>
    <p:sldId id="567" r:id="rId38"/>
    <p:sldId id="569" r:id="rId39"/>
    <p:sldId id="427" r:id="rId40"/>
    <p:sldId id="428" r:id="rId41"/>
    <p:sldId id="429" r:id="rId42"/>
    <p:sldId id="432" r:id="rId43"/>
    <p:sldId id="814" r:id="rId44"/>
    <p:sldId id="842" r:id="rId45"/>
    <p:sldId id="718" r:id="rId46"/>
  </p:sldIdLst>
  <p:sldSz cx="9144000" cy="6858000" type="screen4x3"/>
  <p:notesSz cx="6797675" cy="9928225"/>
  <p:embeddedFontLst>
    <p:embeddedFont>
      <p:font typeface="Microsoft YaHei" panose="020B0503020204020204" pitchFamily="34" charset="-122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Vrinda" panose="020B0502040204020203" pitchFamily="34" charset="0"/>
      <p:regular r:id="rId55"/>
      <p:bold r:id="rId5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10FF"/>
    <a:srgbClr val="006600"/>
    <a:srgbClr val="E3E2E8"/>
    <a:srgbClr val="DEF2E7"/>
    <a:srgbClr val="226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7" autoAdjust="0"/>
    <p:restoredTop sz="94665" autoAdjust="0"/>
  </p:normalViewPr>
  <p:slideViewPr>
    <p:cSldViewPr>
      <p:cViewPr varScale="1">
        <p:scale>
          <a:sx n="70" d="100"/>
          <a:sy n="70" d="100"/>
        </p:scale>
        <p:origin x="1494" y="78"/>
      </p:cViewPr>
      <p:guideLst>
        <p:guide orient="horz" pos="2115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g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g"/><Relationship Id="rId6" Type="http://schemas.openxmlformats.org/officeDocument/2006/relationships/image" Target="../media/image102.jpeg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CCBAFD-0070-4696-95F8-306906D67730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D281B0F7-B0C6-431D-AFFE-82C91C6BFCF0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algn="ctr" rtl="0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ФЕНОЛГЛИКОЗИДЫ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407DDA-C6C8-4F4D-9CB5-C6EB5CD81E3A}" type="parTrans" cxnId="{0CFD7799-4F20-4D80-A225-5FC1389DE671}">
      <dgm:prSet/>
      <dgm:spPr/>
      <dgm:t>
        <a:bodyPr/>
        <a:lstStyle/>
        <a:p>
          <a:pPr algn="ctr"/>
          <a:endParaRPr lang="ru-RU"/>
        </a:p>
      </dgm:t>
    </dgm:pt>
    <dgm:pt modelId="{8311FAA8-DC52-401D-A627-66779C2CFC8B}" type="sibTrans" cxnId="{0CFD7799-4F20-4D80-A225-5FC1389DE671}">
      <dgm:prSet/>
      <dgm:spPr/>
      <dgm:t>
        <a:bodyPr/>
        <a:lstStyle/>
        <a:p>
          <a:pPr algn="ctr"/>
          <a:endParaRPr lang="ru-RU"/>
        </a:p>
      </dgm:t>
    </dgm:pt>
    <dgm:pt modelId="{DC4DA06D-A1D2-432B-A3E7-E8AC67647B4E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algn="ctr" rtl="0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Проникновение через слой </a:t>
          </a:r>
          <a:r>
            <a:rPr lang="ru-RU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миколовых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кислот, </a:t>
          </a:r>
          <a:r>
            <a:rPr lang="ru-RU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арабиноманнанов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в мембране микобактерий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6D8F6-D096-482C-91E8-E4082CBDF803}" type="parTrans" cxnId="{B3EC0A66-772B-4EE5-ACA1-C3078961DC73}">
      <dgm:prSet/>
      <dgm:spPr/>
      <dgm:t>
        <a:bodyPr/>
        <a:lstStyle/>
        <a:p>
          <a:pPr algn="ctr"/>
          <a:endParaRPr lang="ru-RU"/>
        </a:p>
      </dgm:t>
    </dgm:pt>
    <dgm:pt modelId="{A63EDAD0-31E6-43D5-9A89-5414D40E5117}" type="sibTrans" cxnId="{B3EC0A66-772B-4EE5-ACA1-C3078961DC73}">
      <dgm:prSet/>
      <dgm:spPr/>
      <dgm:t>
        <a:bodyPr/>
        <a:lstStyle/>
        <a:p>
          <a:pPr algn="ctr"/>
          <a:endParaRPr lang="ru-RU"/>
        </a:p>
      </dgm:t>
    </dgm:pt>
    <dgm:pt modelId="{5287A2B7-08E1-416D-84CB-0A0C75EF904D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algn="ctr" rtl="0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Нарушение метаболических процессов микобактерий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69607B-DF1C-48B3-9625-C0DEC495D04F}" type="parTrans" cxnId="{12D92349-1227-4ACD-9E54-26394337035D}">
      <dgm:prSet/>
      <dgm:spPr/>
      <dgm:t>
        <a:bodyPr/>
        <a:lstStyle/>
        <a:p>
          <a:pPr algn="ctr"/>
          <a:endParaRPr lang="ru-RU"/>
        </a:p>
      </dgm:t>
    </dgm:pt>
    <dgm:pt modelId="{7E0F6424-AF86-4DC7-8B02-FC73053A4D2E}" type="sibTrans" cxnId="{12D92349-1227-4ACD-9E54-26394337035D}">
      <dgm:prSet/>
      <dgm:spPr/>
      <dgm:t>
        <a:bodyPr/>
        <a:lstStyle/>
        <a:p>
          <a:pPr algn="ctr"/>
          <a:endParaRPr lang="ru-RU"/>
        </a:p>
      </dgm:t>
    </dgm:pt>
    <dgm:pt modelId="{55F00EE2-26B2-474D-A076-54C4DAB613BB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algn="ctr" rtl="0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Прекращение роста микобактерий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96090B-9647-4721-A859-4070E156FF38}" type="parTrans" cxnId="{F169C994-D722-44D6-B293-19AC1C2FF433}">
      <dgm:prSet/>
      <dgm:spPr/>
      <dgm:t>
        <a:bodyPr/>
        <a:lstStyle/>
        <a:p>
          <a:pPr algn="ctr"/>
          <a:endParaRPr lang="ru-RU"/>
        </a:p>
      </dgm:t>
    </dgm:pt>
    <dgm:pt modelId="{040B127E-7145-4824-91CF-B86F61AB1290}" type="sibTrans" cxnId="{F169C994-D722-44D6-B293-19AC1C2FF433}">
      <dgm:prSet/>
      <dgm:spPr/>
      <dgm:t>
        <a:bodyPr/>
        <a:lstStyle/>
        <a:p>
          <a:pPr algn="ctr"/>
          <a:endParaRPr lang="ru-RU"/>
        </a:p>
      </dgm:t>
    </dgm:pt>
    <dgm:pt modelId="{96905B07-D824-4E7D-907D-F5D25BDFDF3E}">
      <dgm:prSet custT="1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algn="ctr" rtl="0"/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Потенцирование антимикробного эффекта противотуберкулезных средств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1CC8FB-4285-4539-ABF6-D536B1C959B2}" type="parTrans" cxnId="{5120EDE7-ABB8-4420-AE55-ECFC2269329E}">
      <dgm:prSet/>
      <dgm:spPr/>
      <dgm:t>
        <a:bodyPr/>
        <a:lstStyle/>
        <a:p>
          <a:pPr algn="ctr"/>
          <a:endParaRPr lang="ru-RU"/>
        </a:p>
      </dgm:t>
    </dgm:pt>
    <dgm:pt modelId="{AF50B2E6-B20D-4969-B0A5-5588C26024E2}" type="sibTrans" cxnId="{5120EDE7-ABB8-4420-AE55-ECFC2269329E}">
      <dgm:prSet/>
      <dgm:spPr/>
      <dgm:t>
        <a:bodyPr/>
        <a:lstStyle/>
        <a:p>
          <a:pPr algn="ctr"/>
          <a:endParaRPr lang="ru-RU"/>
        </a:p>
      </dgm:t>
    </dgm:pt>
    <dgm:pt modelId="{9728C2DA-C956-49EC-872C-342AE62B3F07}">
      <dgm:prSet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Вывод: 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популин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оказывает бактериостатическое влияние и потенцирует противомикробный эффект известных синтетических противотуберкулезных средств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6E7BFC-5442-4267-A2C5-06523E5024F1}" type="parTrans" cxnId="{F22CCC61-A191-49AD-AEA2-3907A325AB02}">
      <dgm:prSet/>
      <dgm:spPr/>
      <dgm:t>
        <a:bodyPr/>
        <a:lstStyle/>
        <a:p>
          <a:endParaRPr lang="ru-RU"/>
        </a:p>
      </dgm:t>
    </dgm:pt>
    <dgm:pt modelId="{018C1C8F-EDE4-4218-B50B-AE764FD650F7}" type="sibTrans" cxnId="{F22CCC61-A191-49AD-AEA2-3907A325AB02}">
      <dgm:prSet/>
      <dgm:spPr/>
      <dgm:t>
        <a:bodyPr/>
        <a:lstStyle/>
        <a:p>
          <a:endParaRPr lang="ru-RU"/>
        </a:p>
      </dgm:t>
    </dgm:pt>
    <dgm:pt modelId="{D26F71F6-D338-4CDA-B303-F3F52BB2B406}" type="pres">
      <dgm:prSet presAssocID="{17CCBAFD-0070-4696-95F8-306906D677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B0525D-E8F5-44D3-BC06-B63052C02153}" type="pres">
      <dgm:prSet presAssocID="{D281B0F7-B0C6-431D-AFFE-82C91C6BFCF0}" presName="parentText" presStyleLbl="node1" presStyleIdx="0" presStyleCnt="6" custScaleY="122708" custLinFactNeighborY="-684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83AD54-37D4-45A3-90AF-6FA473B52F72}" type="pres">
      <dgm:prSet presAssocID="{8311FAA8-DC52-401D-A627-66779C2CFC8B}" presName="spacer" presStyleCnt="0"/>
      <dgm:spPr/>
    </dgm:pt>
    <dgm:pt modelId="{42F85F7B-5145-465D-A174-3E2BA26B1097}" type="pres">
      <dgm:prSet presAssocID="{DC4DA06D-A1D2-432B-A3E7-E8AC67647B4E}" presName="parentText" presStyleLbl="node1" presStyleIdx="1" presStyleCnt="6" custScaleY="1624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9CC38-5DE6-44DD-B9FA-9F5252D70BA7}" type="pres">
      <dgm:prSet presAssocID="{A63EDAD0-31E6-43D5-9A89-5414D40E5117}" presName="spacer" presStyleCnt="0"/>
      <dgm:spPr/>
    </dgm:pt>
    <dgm:pt modelId="{7464E5C2-00F1-4F41-B75E-32F04FC28D8C}" type="pres">
      <dgm:prSet presAssocID="{5287A2B7-08E1-416D-84CB-0A0C75EF904D}" presName="parentText" presStyleLbl="node1" presStyleIdx="2" presStyleCnt="6" custScaleY="153337" custLinFactNeighborY="792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A1799-92BC-496E-8C8A-D6491754C958}" type="pres">
      <dgm:prSet presAssocID="{7E0F6424-AF86-4DC7-8B02-FC73053A4D2E}" presName="spacer" presStyleCnt="0"/>
      <dgm:spPr/>
    </dgm:pt>
    <dgm:pt modelId="{5DF6FCCF-459F-4737-BB0E-F69EEB1F68EC}" type="pres">
      <dgm:prSet presAssocID="{55F00EE2-26B2-474D-A076-54C4DAB613BB}" presName="parentText" presStyleLbl="node1" presStyleIdx="3" presStyleCnt="6" custScaleY="137249" custLinFactY="105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40049-6B20-4A5A-B688-5E3FE75D8892}" type="pres">
      <dgm:prSet presAssocID="{040B127E-7145-4824-91CF-B86F61AB1290}" presName="spacer" presStyleCnt="0"/>
      <dgm:spPr/>
    </dgm:pt>
    <dgm:pt modelId="{E151BA5D-2381-4FD8-BF49-64889232C60B}" type="pres">
      <dgm:prSet presAssocID="{96905B07-D824-4E7D-907D-F5D25BDFDF3E}" presName="parentText" presStyleLbl="node1" presStyleIdx="4" presStyleCnt="6" custScaleY="164361" custLinFactY="490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8DCA34-145A-43ED-91E2-F49679024C8D}" type="pres">
      <dgm:prSet presAssocID="{AF50B2E6-B20D-4969-B0A5-5588C26024E2}" presName="spacer" presStyleCnt="0"/>
      <dgm:spPr/>
    </dgm:pt>
    <dgm:pt modelId="{7A2987E9-7DFC-4F7A-9E85-1556610B7662}" type="pres">
      <dgm:prSet presAssocID="{9728C2DA-C956-49EC-872C-342AE62B3F07}" presName="parentText" presStyleLbl="node1" presStyleIdx="5" presStyleCnt="6" custScaleY="207061" custLinFactY="979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69C994-D722-44D6-B293-19AC1C2FF433}" srcId="{17CCBAFD-0070-4696-95F8-306906D67730}" destId="{55F00EE2-26B2-474D-A076-54C4DAB613BB}" srcOrd="3" destOrd="0" parTransId="{8F96090B-9647-4721-A859-4070E156FF38}" sibTransId="{040B127E-7145-4824-91CF-B86F61AB1290}"/>
    <dgm:cxn modelId="{37D7B19F-7D4E-4700-B2C5-C61E45CEC610}" type="presOf" srcId="{17CCBAFD-0070-4696-95F8-306906D67730}" destId="{D26F71F6-D338-4CDA-B303-F3F52BB2B406}" srcOrd="0" destOrd="0" presId="urn:microsoft.com/office/officeart/2005/8/layout/vList2"/>
    <dgm:cxn modelId="{5120EDE7-ABB8-4420-AE55-ECFC2269329E}" srcId="{17CCBAFD-0070-4696-95F8-306906D67730}" destId="{96905B07-D824-4E7D-907D-F5D25BDFDF3E}" srcOrd="4" destOrd="0" parTransId="{731CC8FB-4285-4539-ABF6-D536B1C959B2}" sibTransId="{AF50B2E6-B20D-4969-B0A5-5588C26024E2}"/>
    <dgm:cxn modelId="{0CFD7799-4F20-4D80-A225-5FC1389DE671}" srcId="{17CCBAFD-0070-4696-95F8-306906D67730}" destId="{D281B0F7-B0C6-431D-AFFE-82C91C6BFCF0}" srcOrd="0" destOrd="0" parTransId="{94407DDA-C6C8-4F4D-9CB5-C6EB5CD81E3A}" sibTransId="{8311FAA8-DC52-401D-A627-66779C2CFC8B}"/>
    <dgm:cxn modelId="{3B6C413B-7CA0-469D-A121-679FDD8A0F0A}" type="presOf" srcId="{55F00EE2-26B2-474D-A076-54C4DAB613BB}" destId="{5DF6FCCF-459F-4737-BB0E-F69EEB1F68EC}" srcOrd="0" destOrd="0" presId="urn:microsoft.com/office/officeart/2005/8/layout/vList2"/>
    <dgm:cxn modelId="{574A3D1D-402F-4B9B-9CD2-27A8EDD584FC}" type="presOf" srcId="{9728C2DA-C956-49EC-872C-342AE62B3F07}" destId="{7A2987E9-7DFC-4F7A-9E85-1556610B7662}" srcOrd="0" destOrd="0" presId="urn:microsoft.com/office/officeart/2005/8/layout/vList2"/>
    <dgm:cxn modelId="{B3EC0A66-772B-4EE5-ACA1-C3078961DC73}" srcId="{17CCBAFD-0070-4696-95F8-306906D67730}" destId="{DC4DA06D-A1D2-432B-A3E7-E8AC67647B4E}" srcOrd="1" destOrd="0" parTransId="{9296D8F6-D096-482C-91E8-E4082CBDF803}" sibTransId="{A63EDAD0-31E6-43D5-9A89-5414D40E5117}"/>
    <dgm:cxn modelId="{202515B1-6FA1-4405-AC67-F5BEF1462291}" type="presOf" srcId="{D281B0F7-B0C6-431D-AFFE-82C91C6BFCF0}" destId="{F4B0525D-E8F5-44D3-BC06-B63052C02153}" srcOrd="0" destOrd="0" presId="urn:microsoft.com/office/officeart/2005/8/layout/vList2"/>
    <dgm:cxn modelId="{9B7668BC-5FAE-4E20-9894-ECC2340692C1}" type="presOf" srcId="{DC4DA06D-A1D2-432B-A3E7-E8AC67647B4E}" destId="{42F85F7B-5145-465D-A174-3E2BA26B1097}" srcOrd="0" destOrd="0" presId="urn:microsoft.com/office/officeart/2005/8/layout/vList2"/>
    <dgm:cxn modelId="{3F82D436-94EA-4A36-A7DE-51BD3DF04F06}" type="presOf" srcId="{5287A2B7-08E1-416D-84CB-0A0C75EF904D}" destId="{7464E5C2-00F1-4F41-B75E-32F04FC28D8C}" srcOrd="0" destOrd="0" presId="urn:microsoft.com/office/officeart/2005/8/layout/vList2"/>
    <dgm:cxn modelId="{F22CCC61-A191-49AD-AEA2-3907A325AB02}" srcId="{17CCBAFD-0070-4696-95F8-306906D67730}" destId="{9728C2DA-C956-49EC-872C-342AE62B3F07}" srcOrd="5" destOrd="0" parTransId="{E86E7BFC-5442-4267-A2C5-06523E5024F1}" sibTransId="{018C1C8F-EDE4-4218-B50B-AE764FD650F7}"/>
    <dgm:cxn modelId="{4C13BA51-5EED-47E6-B1F9-95497D65B07E}" type="presOf" srcId="{96905B07-D824-4E7D-907D-F5D25BDFDF3E}" destId="{E151BA5D-2381-4FD8-BF49-64889232C60B}" srcOrd="0" destOrd="0" presId="urn:microsoft.com/office/officeart/2005/8/layout/vList2"/>
    <dgm:cxn modelId="{12D92349-1227-4ACD-9E54-26394337035D}" srcId="{17CCBAFD-0070-4696-95F8-306906D67730}" destId="{5287A2B7-08E1-416D-84CB-0A0C75EF904D}" srcOrd="2" destOrd="0" parTransId="{9F69607B-DF1C-48B3-9625-C0DEC495D04F}" sibTransId="{7E0F6424-AF86-4DC7-8B02-FC73053A4D2E}"/>
    <dgm:cxn modelId="{0273DE7B-AED3-449A-98D7-5D370AD35468}" type="presParOf" srcId="{D26F71F6-D338-4CDA-B303-F3F52BB2B406}" destId="{F4B0525D-E8F5-44D3-BC06-B63052C02153}" srcOrd="0" destOrd="0" presId="urn:microsoft.com/office/officeart/2005/8/layout/vList2"/>
    <dgm:cxn modelId="{431A76C8-5ECD-4A17-B870-17CC74B5B7A2}" type="presParOf" srcId="{D26F71F6-D338-4CDA-B303-F3F52BB2B406}" destId="{CD83AD54-37D4-45A3-90AF-6FA473B52F72}" srcOrd="1" destOrd="0" presId="urn:microsoft.com/office/officeart/2005/8/layout/vList2"/>
    <dgm:cxn modelId="{2B8EFA43-63E3-4EA2-A433-858683E1155A}" type="presParOf" srcId="{D26F71F6-D338-4CDA-B303-F3F52BB2B406}" destId="{42F85F7B-5145-465D-A174-3E2BA26B1097}" srcOrd="2" destOrd="0" presId="urn:microsoft.com/office/officeart/2005/8/layout/vList2"/>
    <dgm:cxn modelId="{5C04C3E1-ADA9-45F8-816D-21D81C3A181F}" type="presParOf" srcId="{D26F71F6-D338-4CDA-B303-F3F52BB2B406}" destId="{3659CC38-5DE6-44DD-B9FA-9F5252D70BA7}" srcOrd="3" destOrd="0" presId="urn:microsoft.com/office/officeart/2005/8/layout/vList2"/>
    <dgm:cxn modelId="{49DBDB5E-75AB-4787-8CA0-30F54CDC7CC5}" type="presParOf" srcId="{D26F71F6-D338-4CDA-B303-F3F52BB2B406}" destId="{7464E5C2-00F1-4F41-B75E-32F04FC28D8C}" srcOrd="4" destOrd="0" presId="urn:microsoft.com/office/officeart/2005/8/layout/vList2"/>
    <dgm:cxn modelId="{3FA52C55-859E-44C7-BC3E-102104E07201}" type="presParOf" srcId="{D26F71F6-D338-4CDA-B303-F3F52BB2B406}" destId="{533A1799-92BC-496E-8C8A-D6491754C958}" srcOrd="5" destOrd="0" presId="urn:microsoft.com/office/officeart/2005/8/layout/vList2"/>
    <dgm:cxn modelId="{15302A8A-CCCD-4F86-AFAA-79128A5B2218}" type="presParOf" srcId="{D26F71F6-D338-4CDA-B303-F3F52BB2B406}" destId="{5DF6FCCF-459F-4737-BB0E-F69EEB1F68EC}" srcOrd="6" destOrd="0" presId="urn:microsoft.com/office/officeart/2005/8/layout/vList2"/>
    <dgm:cxn modelId="{5FF5F022-BAD5-42D0-967F-975674B0A2AB}" type="presParOf" srcId="{D26F71F6-D338-4CDA-B303-F3F52BB2B406}" destId="{A5C40049-6B20-4A5A-B688-5E3FE75D8892}" srcOrd="7" destOrd="0" presId="urn:microsoft.com/office/officeart/2005/8/layout/vList2"/>
    <dgm:cxn modelId="{914AF967-522E-421E-A94B-E8E11803AB7A}" type="presParOf" srcId="{D26F71F6-D338-4CDA-B303-F3F52BB2B406}" destId="{E151BA5D-2381-4FD8-BF49-64889232C60B}" srcOrd="8" destOrd="0" presId="urn:microsoft.com/office/officeart/2005/8/layout/vList2"/>
    <dgm:cxn modelId="{F8B837CF-0A02-44D4-B6C2-E5E489BC885A}" type="presParOf" srcId="{D26F71F6-D338-4CDA-B303-F3F52BB2B406}" destId="{2A8DCA34-145A-43ED-91E2-F49679024C8D}" srcOrd="9" destOrd="0" presId="urn:microsoft.com/office/officeart/2005/8/layout/vList2"/>
    <dgm:cxn modelId="{917ADDEA-40FB-4914-AA31-14D100506641}" type="presParOf" srcId="{D26F71F6-D338-4CDA-B303-F3F52BB2B406}" destId="{7A2987E9-7DFC-4F7A-9E85-1556610B7662}" srcOrd="10" destOrd="0" presId="urn:microsoft.com/office/officeart/2005/8/layout/vList2"/>
  </dgm:cxnLst>
  <dgm:bg>
    <a:solidFill>
      <a:schemeClr val="accent2">
        <a:lumMod val="20000"/>
        <a:lumOff val="80000"/>
      </a:schemeClr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822917-AD1A-4617-A5C4-D1773462F320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037249-0F8A-43CE-A359-742C15D5506C}">
      <dgm:prSet phldrT="[Текст]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AEA556F-4FDA-4CEE-B0FF-D14F06D7EC65}" type="parTrans" cxnId="{A145EA6F-DE1C-4DF0-A15E-7588D6FE4F8A}">
      <dgm:prSet/>
      <dgm:spPr/>
      <dgm:t>
        <a:bodyPr/>
        <a:lstStyle/>
        <a:p>
          <a:endParaRPr lang="ru-RU"/>
        </a:p>
      </dgm:t>
    </dgm:pt>
    <dgm:pt modelId="{2F1DDA69-E124-468E-99DE-3A6FB889A69F}" type="sibTrans" cxnId="{A145EA6F-DE1C-4DF0-A15E-7588D6FE4F8A}">
      <dgm:prSet/>
      <dgm:spPr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111DD7-9BC4-4C3F-955D-C5A64339FE0D}">
      <dgm:prSet phldrT="[Текст]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662EE93-0141-4D45-B5D6-E76F0C1B2F40}" type="parTrans" cxnId="{1D726942-222F-4853-98BB-F03692A3FC7B}">
      <dgm:prSet/>
      <dgm:spPr/>
      <dgm:t>
        <a:bodyPr/>
        <a:lstStyle/>
        <a:p>
          <a:endParaRPr lang="ru-RU"/>
        </a:p>
      </dgm:t>
    </dgm:pt>
    <dgm:pt modelId="{296A411A-0DA8-4B4C-BC87-BFF0E262AFF8}" type="sibTrans" cxnId="{1D726942-222F-4853-98BB-F03692A3FC7B}">
      <dgm:prSet/>
      <dgm:spPr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BD24F5-A469-4B5D-9B80-E965EF2B8E9A}">
      <dgm:prSet phldrT="[Текст]"/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77375F2-6402-4EAF-B16D-B5528B573A18}" type="parTrans" cxnId="{6C3A631D-4E95-4D99-A03C-16541EFE8B2B}">
      <dgm:prSet/>
      <dgm:spPr/>
      <dgm:t>
        <a:bodyPr/>
        <a:lstStyle/>
        <a:p>
          <a:endParaRPr lang="ru-RU"/>
        </a:p>
      </dgm:t>
    </dgm:pt>
    <dgm:pt modelId="{569EB8A7-FC14-4D03-AB15-7B918DB32A5D}" type="sibTrans" cxnId="{6C3A631D-4E95-4D99-A03C-16541EFE8B2B}">
      <dgm:prSet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6D696D-1422-4155-A9B3-91947CD0D9F8}" type="pres">
      <dgm:prSet presAssocID="{A0822917-AD1A-4617-A5C4-D1773462F320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45B51AB-26D3-4189-9DEC-6C45669D2B5A}" type="pres">
      <dgm:prSet presAssocID="{7B037249-0F8A-43CE-A359-742C15D5506C}" presName="composite" presStyleCnt="0"/>
      <dgm:spPr/>
    </dgm:pt>
    <dgm:pt modelId="{6771957D-75DC-4F35-AE74-E37179F8068D}" type="pres">
      <dgm:prSet presAssocID="{7B037249-0F8A-43CE-A359-742C15D5506C}" presName="Parent1" presStyleLbl="node1" presStyleIdx="0" presStyleCnt="6" custLinFactNeighborX="-21725" custLinFactNeighborY="-112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1D2C1-D4D0-4263-B00C-3E8E263BF822}" type="pres">
      <dgm:prSet presAssocID="{7B037249-0F8A-43CE-A359-742C15D5506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D00163-65E2-474B-93D7-FD9272E62F53}" type="pres">
      <dgm:prSet presAssocID="{7B037249-0F8A-43CE-A359-742C15D5506C}" presName="BalanceSpacing" presStyleCnt="0"/>
      <dgm:spPr/>
    </dgm:pt>
    <dgm:pt modelId="{1BA61220-A951-4957-B46B-A1F8632A0418}" type="pres">
      <dgm:prSet presAssocID="{7B037249-0F8A-43CE-A359-742C15D5506C}" presName="BalanceSpacing1" presStyleCnt="0"/>
      <dgm:spPr/>
    </dgm:pt>
    <dgm:pt modelId="{FF9891B2-5CB0-4CC3-8884-03C6A9F5A88B}" type="pres">
      <dgm:prSet presAssocID="{2F1DDA69-E124-468E-99DE-3A6FB889A69F}" presName="Accent1Text" presStyleLbl="node1" presStyleIdx="1" presStyleCnt="6" custLinFactNeighborX="-21428" custLinFactNeighborY="-11238"/>
      <dgm:spPr/>
      <dgm:t>
        <a:bodyPr/>
        <a:lstStyle/>
        <a:p>
          <a:endParaRPr lang="ru-RU"/>
        </a:p>
      </dgm:t>
    </dgm:pt>
    <dgm:pt modelId="{25028FA4-4C80-49E1-971D-2762C928C355}" type="pres">
      <dgm:prSet presAssocID="{2F1DDA69-E124-468E-99DE-3A6FB889A69F}" presName="spaceBetweenRectangles" presStyleCnt="0"/>
      <dgm:spPr/>
    </dgm:pt>
    <dgm:pt modelId="{A7844F14-29F1-4117-BA1E-F71C81A96F77}" type="pres">
      <dgm:prSet presAssocID="{D6111DD7-9BC4-4C3F-955D-C5A64339FE0D}" presName="composite" presStyleCnt="0"/>
      <dgm:spPr/>
    </dgm:pt>
    <dgm:pt modelId="{BCEDD75A-69E8-4E87-86F4-40754BC23690}" type="pres">
      <dgm:prSet presAssocID="{D6111DD7-9BC4-4C3F-955D-C5A64339FE0D}" presName="Parent1" presStyleLbl="node1" presStyleIdx="2" presStyleCnt="6" custAng="16200000" custScaleX="155845" custScaleY="182218" custLinFactNeighborX="33382" custLinFactNeighborY="68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FB6AE-2DF1-4460-A902-674B6530939D}" type="pres">
      <dgm:prSet presAssocID="{D6111DD7-9BC4-4C3F-955D-C5A64339FE0D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43789-C6EC-4B41-AC1F-97D3AF3D12F5}" type="pres">
      <dgm:prSet presAssocID="{D6111DD7-9BC4-4C3F-955D-C5A64339FE0D}" presName="BalanceSpacing" presStyleCnt="0"/>
      <dgm:spPr/>
    </dgm:pt>
    <dgm:pt modelId="{C507DA3F-C8DE-4969-8271-D85EA53A9326}" type="pres">
      <dgm:prSet presAssocID="{D6111DD7-9BC4-4C3F-955D-C5A64339FE0D}" presName="BalanceSpacing1" presStyleCnt="0"/>
      <dgm:spPr/>
    </dgm:pt>
    <dgm:pt modelId="{E3987C4D-561C-465F-BFF6-1C0AC659B590}" type="pres">
      <dgm:prSet presAssocID="{296A411A-0DA8-4B4C-BC87-BFF0E262AFF8}" presName="Accent1Text" presStyleLbl="node1" presStyleIdx="3" presStyleCnt="6" custScaleX="139862" custScaleY="131736" custLinFactNeighborX="85730" custLinFactNeighborY="-7598"/>
      <dgm:spPr/>
      <dgm:t>
        <a:bodyPr/>
        <a:lstStyle/>
        <a:p>
          <a:endParaRPr lang="ru-RU"/>
        </a:p>
      </dgm:t>
    </dgm:pt>
    <dgm:pt modelId="{25156C17-CCA0-4A53-A456-F8C53BC5FB53}" type="pres">
      <dgm:prSet presAssocID="{296A411A-0DA8-4B4C-BC87-BFF0E262AFF8}" presName="spaceBetweenRectangles" presStyleCnt="0"/>
      <dgm:spPr/>
    </dgm:pt>
    <dgm:pt modelId="{120ED85E-5E81-425B-84BC-1F98D2E1CCB4}" type="pres">
      <dgm:prSet presAssocID="{5ABD24F5-A469-4B5D-9B80-E965EF2B8E9A}" presName="composite" presStyleCnt="0"/>
      <dgm:spPr/>
    </dgm:pt>
    <dgm:pt modelId="{269D93C3-B1AB-4052-BBCA-3A829E4250A1}" type="pres">
      <dgm:prSet presAssocID="{5ABD24F5-A469-4B5D-9B80-E965EF2B8E9A}" presName="Parent1" presStyleLbl="node1" presStyleIdx="4" presStyleCnt="6" custScaleX="146212" custLinFactX="13755" custLinFactNeighborX="100000" custLinFactNeighborY="25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AEC02-5485-4E80-B696-9C818777E88F}" type="pres">
      <dgm:prSet presAssocID="{5ABD24F5-A469-4B5D-9B80-E965EF2B8E9A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ADE99-15C9-46FC-B357-AF3CD8F3F402}" type="pres">
      <dgm:prSet presAssocID="{5ABD24F5-A469-4B5D-9B80-E965EF2B8E9A}" presName="BalanceSpacing" presStyleCnt="0"/>
      <dgm:spPr/>
    </dgm:pt>
    <dgm:pt modelId="{89699B2B-9680-4A3B-88AD-083A2A125C0C}" type="pres">
      <dgm:prSet presAssocID="{5ABD24F5-A469-4B5D-9B80-E965EF2B8E9A}" presName="BalanceSpacing1" presStyleCnt="0"/>
      <dgm:spPr/>
    </dgm:pt>
    <dgm:pt modelId="{C8BAC61F-4AF3-4FCC-92D0-BBB0738B2C1F}" type="pres">
      <dgm:prSet presAssocID="{569EB8A7-FC14-4D03-AB15-7B918DB32A5D}" presName="Accent1Text" presStyleLbl="node1" presStyleIdx="5" presStyleCnt="6" custAng="16445100" custScaleX="115030" custLinFactNeighborX="-66476" custLinFactNeighborY="-26418"/>
      <dgm:spPr/>
      <dgm:t>
        <a:bodyPr/>
        <a:lstStyle/>
        <a:p>
          <a:endParaRPr lang="ru-RU"/>
        </a:p>
      </dgm:t>
    </dgm:pt>
  </dgm:ptLst>
  <dgm:cxnLst>
    <dgm:cxn modelId="{A88AE281-9B50-40CD-9050-97AD364463E2}" type="presOf" srcId="{7B037249-0F8A-43CE-A359-742C15D5506C}" destId="{6771957D-75DC-4F35-AE74-E37179F8068D}" srcOrd="0" destOrd="0" presId="urn:microsoft.com/office/officeart/2008/layout/AlternatingHexagons"/>
    <dgm:cxn modelId="{A145EA6F-DE1C-4DF0-A15E-7588D6FE4F8A}" srcId="{A0822917-AD1A-4617-A5C4-D1773462F320}" destId="{7B037249-0F8A-43CE-A359-742C15D5506C}" srcOrd="0" destOrd="0" parTransId="{EAEA556F-4FDA-4CEE-B0FF-D14F06D7EC65}" sibTransId="{2F1DDA69-E124-468E-99DE-3A6FB889A69F}"/>
    <dgm:cxn modelId="{6C3A631D-4E95-4D99-A03C-16541EFE8B2B}" srcId="{A0822917-AD1A-4617-A5C4-D1773462F320}" destId="{5ABD24F5-A469-4B5D-9B80-E965EF2B8E9A}" srcOrd="2" destOrd="0" parTransId="{977375F2-6402-4EAF-B16D-B5528B573A18}" sibTransId="{569EB8A7-FC14-4D03-AB15-7B918DB32A5D}"/>
    <dgm:cxn modelId="{45A86EF5-AC24-4824-8A98-0C87CF15056F}" type="presOf" srcId="{A0822917-AD1A-4617-A5C4-D1773462F320}" destId="{7A6D696D-1422-4155-A9B3-91947CD0D9F8}" srcOrd="0" destOrd="0" presId="urn:microsoft.com/office/officeart/2008/layout/AlternatingHexagons"/>
    <dgm:cxn modelId="{319FEDFD-5C2D-4E83-92E6-0741C341409A}" type="presOf" srcId="{296A411A-0DA8-4B4C-BC87-BFF0E262AFF8}" destId="{E3987C4D-561C-465F-BFF6-1C0AC659B590}" srcOrd="0" destOrd="0" presId="urn:microsoft.com/office/officeart/2008/layout/AlternatingHexagons"/>
    <dgm:cxn modelId="{564F3C56-98D3-41E9-80AB-7127C30398DD}" type="presOf" srcId="{5ABD24F5-A469-4B5D-9B80-E965EF2B8E9A}" destId="{269D93C3-B1AB-4052-BBCA-3A829E4250A1}" srcOrd="0" destOrd="0" presId="urn:microsoft.com/office/officeart/2008/layout/AlternatingHexagons"/>
    <dgm:cxn modelId="{85A84CBB-E49D-43E8-9446-5547FC130BDB}" type="presOf" srcId="{2F1DDA69-E124-468E-99DE-3A6FB889A69F}" destId="{FF9891B2-5CB0-4CC3-8884-03C6A9F5A88B}" srcOrd="0" destOrd="0" presId="urn:microsoft.com/office/officeart/2008/layout/AlternatingHexagons"/>
    <dgm:cxn modelId="{3FD01635-F890-4735-BC7D-E133489721E8}" type="presOf" srcId="{569EB8A7-FC14-4D03-AB15-7B918DB32A5D}" destId="{C8BAC61F-4AF3-4FCC-92D0-BBB0738B2C1F}" srcOrd="0" destOrd="0" presId="urn:microsoft.com/office/officeart/2008/layout/AlternatingHexagons"/>
    <dgm:cxn modelId="{1D726942-222F-4853-98BB-F03692A3FC7B}" srcId="{A0822917-AD1A-4617-A5C4-D1773462F320}" destId="{D6111DD7-9BC4-4C3F-955D-C5A64339FE0D}" srcOrd="1" destOrd="0" parTransId="{F662EE93-0141-4D45-B5D6-E76F0C1B2F40}" sibTransId="{296A411A-0DA8-4B4C-BC87-BFF0E262AFF8}"/>
    <dgm:cxn modelId="{4A72BD28-E5C7-4AEE-AFDF-65DDA4417271}" type="presOf" srcId="{D6111DD7-9BC4-4C3F-955D-C5A64339FE0D}" destId="{BCEDD75A-69E8-4E87-86F4-40754BC23690}" srcOrd="0" destOrd="0" presId="urn:microsoft.com/office/officeart/2008/layout/AlternatingHexagons"/>
    <dgm:cxn modelId="{489A61C5-3E7C-4911-B643-10532EF4A4EE}" type="presParOf" srcId="{7A6D696D-1422-4155-A9B3-91947CD0D9F8}" destId="{045B51AB-26D3-4189-9DEC-6C45669D2B5A}" srcOrd="0" destOrd="0" presId="urn:microsoft.com/office/officeart/2008/layout/AlternatingHexagons"/>
    <dgm:cxn modelId="{BE4173D0-AB7A-4282-AE96-1962A2BBC100}" type="presParOf" srcId="{045B51AB-26D3-4189-9DEC-6C45669D2B5A}" destId="{6771957D-75DC-4F35-AE74-E37179F8068D}" srcOrd="0" destOrd="0" presId="urn:microsoft.com/office/officeart/2008/layout/AlternatingHexagons"/>
    <dgm:cxn modelId="{5004829B-68D3-464B-AA7B-32AEB28C9D5D}" type="presParOf" srcId="{045B51AB-26D3-4189-9DEC-6C45669D2B5A}" destId="{6621D2C1-D4D0-4263-B00C-3E8E263BF822}" srcOrd="1" destOrd="0" presId="urn:microsoft.com/office/officeart/2008/layout/AlternatingHexagons"/>
    <dgm:cxn modelId="{B3AE3A4A-AD09-4E2D-A82E-B66777628876}" type="presParOf" srcId="{045B51AB-26D3-4189-9DEC-6C45669D2B5A}" destId="{32D00163-65E2-474B-93D7-FD9272E62F53}" srcOrd="2" destOrd="0" presId="urn:microsoft.com/office/officeart/2008/layout/AlternatingHexagons"/>
    <dgm:cxn modelId="{01596CC6-73B6-440B-85F3-2D1DD7A8B46E}" type="presParOf" srcId="{045B51AB-26D3-4189-9DEC-6C45669D2B5A}" destId="{1BA61220-A951-4957-B46B-A1F8632A0418}" srcOrd="3" destOrd="0" presId="urn:microsoft.com/office/officeart/2008/layout/AlternatingHexagons"/>
    <dgm:cxn modelId="{BB4056A9-8446-44C8-8AAB-7F22D3834351}" type="presParOf" srcId="{045B51AB-26D3-4189-9DEC-6C45669D2B5A}" destId="{FF9891B2-5CB0-4CC3-8884-03C6A9F5A88B}" srcOrd="4" destOrd="0" presId="urn:microsoft.com/office/officeart/2008/layout/AlternatingHexagons"/>
    <dgm:cxn modelId="{ADDD2BBE-D038-4F5D-9FC2-90A030131158}" type="presParOf" srcId="{7A6D696D-1422-4155-A9B3-91947CD0D9F8}" destId="{25028FA4-4C80-49E1-971D-2762C928C355}" srcOrd="1" destOrd="0" presId="urn:microsoft.com/office/officeart/2008/layout/AlternatingHexagons"/>
    <dgm:cxn modelId="{BAD466A8-E7AF-41CD-B627-B6314BDEE3F0}" type="presParOf" srcId="{7A6D696D-1422-4155-A9B3-91947CD0D9F8}" destId="{A7844F14-29F1-4117-BA1E-F71C81A96F77}" srcOrd="2" destOrd="0" presId="urn:microsoft.com/office/officeart/2008/layout/AlternatingHexagons"/>
    <dgm:cxn modelId="{5B575B5F-FADE-4BF0-9CB8-8BE51F7071DD}" type="presParOf" srcId="{A7844F14-29F1-4117-BA1E-F71C81A96F77}" destId="{BCEDD75A-69E8-4E87-86F4-40754BC23690}" srcOrd="0" destOrd="0" presId="urn:microsoft.com/office/officeart/2008/layout/AlternatingHexagons"/>
    <dgm:cxn modelId="{437BE903-27E4-4ABD-B88D-1E7CACFD1887}" type="presParOf" srcId="{A7844F14-29F1-4117-BA1E-F71C81A96F77}" destId="{B4CFB6AE-2DF1-4460-A902-674B6530939D}" srcOrd="1" destOrd="0" presId="urn:microsoft.com/office/officeart/2008/layout/AlternatingHexagons"/>
    <dgm:cxn modelId="{12ED3485-A7D2-4013-9F1B-DE6F5ABA1BDE}" type="presParOf" srcId="{A7844F14-29F1-4117-BA1E-F71C81A96F77}" destId="{1D343789-C6EC-4B41-AC1F-97D3AF3D12F5}" srcOrd="2" destOrd="0" presId="urn:microsoft.com/office/officeart/2008/layout/AlternatingHexagons"/>
    <dgm:cxn modelId="{4D6964AC-DF75-4679-AC76-16AF6C0C792E}" type="presParOf" srcId="{A7844F14-29F1-4117-BA1E-F71C81A96F77}" destId="{C507DA3F-C8DE-4969-8271-D85EA53A9326}" srcOrd="3" destOrd="0" presId="urn:microsoft.com/office/officeart/2008/layout/AlternatingHexagons"/>
    <dgm:cxn modelId="{1389B3E0-AD55-4419-B439-6AC154C1A32E}" type="presParOf" srcId="{A7844F14-29F1-4117-BA1E-F71C81A96F77}" destId="{E3987C4D-561C-465F-BFF6-1C0AC659B590}" srcOrd="4" destOrd="0" presId="urn:microsoft.com/office/officeart/2008/layout/AlternatingHexagons"/>
    <dgm:cxn modelId="{93F3761F-26DB-4C00-A37B-F1136C824513}" type="presParOf" srcId="{7A6D696D-1422-4155-A9B3-91947CD0D9F8}" destId="{25156C17-CCA0-4A53-A456-F8C53BC5FB53}" srcOrd="3" destOrd="0" presId="urn:microsoft.com/office/officeart/2008/layout/AlternatingHexagons"/>
    <dgm:cxn modelId="{7D7D5871-70F3-4F72-8872-5701A9897640}" type="presParOf" srcId="{7A6D696D-1422-4155-A9B3-91947CD0D9F8}" destId="{120ED85E-5E81-425B-84BC-1F98D2E1CCB4}" srcOrd="4" destOrd="0" presId="urn:microsoft.com/office/officeart/2008/layout/AlternatingHexagons"/>
    <dgm:cxn modelId="{94F3DB28-5BA9-41DA-B0C5-DAD2C0B31E86}" type="presParOf" srcId="{120ED85E-5E81-425B-84BC-1F98D2E1CCB4}" destId="{269D93C3-B1AB-4052-BBCA-3A829E4250A1}" srcOrd="0" destOrd="0" presId="urn:microsoft.com/office/officeart/2008/layout/AlternatingHexagons"/>
    <dgm:cxn modelId="{848A0F64-D546-41E7-9B9E-B3027733CB4A}" type="presParOf" srcId="{120ED85E-5E81-425B-84BC-1F98D2E1CCB4}" destId="{F04AEC02-5485-4E80-B696-9C818777E88F}" srcOrd="1" destOrd="0" presId="urn:microsoft.com/office/officeart/2008/layout/AlternatingHexagons"/>
    <dgm:cxn modelId="{A00D899D-B0C4-49AE-92AE-BC2DC7B90B15}" type="presParOf" srcId="{120ED85E-5E81-425B-84BC-1F98D2E1CCB4}" destId="{018ADE99-15C9-46FC-B357-AF3CD8F3F402}" srcOrd="2" destOrd="0" presId="urn:microsoft.com/office/officeart/2008/layout/AlternatingHexagons"/>
    <dgm:cxn modelId="{15849E06-4C6E-4601-AB58-EEDD1A0EF09C}" type="presParOf" srcId="{120ED85E-5E81-425B-84BC-1F98D2E1CCB4}" destId="{89699B2B-9680-4A3B-88AD-083A2A125C0C}" srcOrd="3" destOrd="0" presId="urn:microsoft.com/office/officeart/2008/layout/AlternatingHexagons"/>
    <dgm:cxn modelId="{EC1B5AF7-6A40-4775-9D6A-1ACDFA5ED8A8}" type="presParOf" srcId="{120ED85E-5E81-425B-84BC-1F98D2E1CCB4}" destId="{C8BAC61F-4AF3-4FCC-92D0-BBB0738B2C1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0525D-E8F5-44D3-BC06-B63052C02153}">
      <dsp:nvSpPr>
        <dsp:cNvPr id="0" name=""/>
        <dsp:cNvSpPr/>
      </dsp:nvSpPr>
      <dsp:spPr>
        <a:xfrm>
          <a:off x="0" y="120911"/>
          <a:ext cx="5238714" cy="7793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ФЕНОЛГЛИКОЗИДЫ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044" y="158955"/>
        <a:ext cx="5162626" cy="703252"/>
      </dsp:txXfrm>
    </dsp:sp>
    <dsp:sp modelId="{42F85F7B-5145-465D-A174-3E2BA26B1097}">
      <dsp:nvSpPr>
        <dsp:cNvPr id="0" name=""/>
        <dsp:cNvSpPr/>
      </dsp:nvSpPr>
      <dsp:spPr>
        <a:xfrm>
          <a:off x="0" y="958464"/>
          <a:ext cx="5238714" cy="103200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Проникновение через слой </a:t>
          </a:r>
          <a:r>
            <a:rPr lang="ru-RU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миколовых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кислот, </a:t>
          </a:r>
          <a:r>
            <a:rPr lang="ru-RU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арабиноманнанов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в мембране микобактерий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378" y="1008842"/>
        <a:ext cx="5137958" cy="931247"/>
      </dsp:txXfrm>
    </dsp:sp>
    <dsp:sp modelId="{7464E5C2-00F1-4F41-B75E-32F04FC28D8C}">
      <dsp:nvSpPr>
        <dsp:cNvPr id="0" name=""/>
        <dsp:cNvSpPr/>
      </dsp:nvSpPr>
      <dsp:spPr>
        <a:xfrm>
          <a:off x="0" y="2052422"/>
          <a:ext cx="5238714" cy="9738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Нарушение метаболических процессов микобактерий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540" y="2099962"/>
        <a:ext cx="5143634" cy="878790"/>
      </dsp:txXfrm>
    </dsp:sp>
    <dsp:sp modelId="{5DF6FCCF-459F-4737-BB0E-F69EEB1F68EC}">
      <dsp:nvSpPr>
        <dsp:cNvPr id="0" name=""/>
        <dsp:cNvSpPr/>
      </dsp:nvSpPr>
      <dsp:spPr>
        <a:xfrm>
          <a:off x="0" y="3074744"/>
          <a:ext cx="5238714" cy="8716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Прекращение роста микобактерий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53" y="3117297"/>
        <a:ext cx="5153608" cy="786587"/>
      </dsp:txXfrm>
    </dsp:sp>
    <dsp:sp modelId="{E151BA5D-2381-4FD8-BF49-64889232C60B}">
      <dsp:nvSpPr>
        <dsp:cNvPr id="0" name=""/>
        <dsp:cNvSpPr/>
      </dsp:nvSpPr>
      <dsp:spPr>
        <a:xfrm>
          <a:off x="0" y="4005430"/>
          <a:ext cx="5238714" cy="104388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Потенцирование антимикробного эффекта противотуберкулезных средств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958" y="4056388"/>
        <a:ext cx="5136798" cy="941970"/>
      </dsp:txXfrm>
    </dsp:sp>
    <dsp:sp modelId="{7A2987E9-7DFC-4F7A-9E85-1556610B7662}">
      <dsp:nvSpPr>
        <dsp:cNvPr id="0" name=""/>
        <dsp:cNvSpPr/>
      </dsp:nvSpPr>
      <dsp:spPr>
        <a:xfrm>
          <a:off x="0" y="5114895"/>
          <a:ext cx="5238714" cy="13150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Вывод: </a:t>
          </a:r>
          <a:r>
            <a:rPr lang="ru-RU" sz="12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популин</a:t>
          </a: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оказывает бактериостатическое влияние и потенцирует противомикробный эффект известных синтетических противотуберкулезных средств </a:t>
          </a:r>
          <a:endParaRPr lang="ru-RU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197" y="5179092"/>
        <a:ext cx="5110320" cy="1186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1957D-75DC-4F35-AE74-E37179F8068D}">
      <dsp:nvSpPr>
        <dsp:cNvPr id="0" name=""/>
        <dsp:cNvSpPr/>
      </dsp:nvSpPr>
      <dsp:spPr>
        <a:xfrm rot="5400000">
          <a:off x="2078374" y="74094"/>
          <a:ext cx="1139908" cy="991720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2307011" y="177636"/>
        <a:ext cx="682634" cy="784636"/>
      </dsp:txXfrm>
    </dsp:sp>
    <dsp:sp modelId="{6621D2C1-D4D0-4263-B00C-3E8E263BF822}">
      <dsp:nvSpPr>
        <dsp:cNvPr id="0" name=""/>
        <dsp:cNvSpPr/>
      </dsp:nvSpPr>
      <dsp:spPr>
        <a:xfrm>
          <a:off x="3389733" y="228659"/>
          <a:ext cx="1272137" cy="6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891B2-5CB0-4CC3-8884-03C6A9F5A88B}">
      <dsp:nvSpPr>
        <dsp:cNvPr id="0" name=""/>
        <dsp:cNvSpPr/>
      </dsp:nvSpPr>
      <dsp:spPr>
        <a:xfrm rot="5400000">
          <a:off x="1010261" y="74094"/>
          <a:ext cx="1139908" cy="991720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238898" y="177636"/>
        <a:ext cx="682634" cy="784636"/>
      </dsp:txXfrm>
    </dsp:sp>
    <dsp:sp modelId="{BCEDD75A-69E8-4E87-86F4-40754BC23690}">
      <dsp:nvSpPr>
        <dsp:cNvPr id="0" name=""/>
        <dsp:cNvSpPr/>
      </dsp:nvSpPr>
      <dsp:spPr>
        <a:xfrm>
          <a:off x="1618695" y="1311931"/>
          <a:ext cx="2077118" cy="1545546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 rot="-5400000">
        <a:off x="2109111" y="1348034"/>
        <a:ext cx="1096286" cy="1473340"/>
      </dsp:txXfrm>
    </dsp:sp>
    <dsp:sp modelId="{B4CFB6AE-2DF1-4460-A902-674B6530939D}">
      <dsp:nvSpPr>
        <dsp:cNvPr id="0" name=""/>
        <dsp:cNvSpPr/>
      </dsp:nvSpPr>
      <dsp:spPr>
        <a:xfrm>
          <a:off x="558201" y="1664819"/>
          <a:ext cx="1231100" cy="6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87C4D-561C-465F-BFF6-1C0AC659B590}">
      <dsp:nvSpPr>
        <dsp:cNvPr id="0" name=""/>
        <dsp:cNvSpPr/>
      </dsp:nvSpPr>
      <dsp:spPr>
        <a:xfrm rot="5400000">
          <a:off x="3496623" y="1226661"/>
          <a:ext cx="1501669" cy="1387039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3776288" y="1410072"/>
        <a:ext cx="942339" cy="1020217"/>
      </dsp:txXfrm>
    </dsp:sp>
    <dsp:sp modelId="{269D93C3-B1AB-4052-BBCA-3A829E4250A1}">
      <dsp:nvSpPr>
        <dsp:cNvPr id="0" name=""/>
        <dsp:cNvSpPr/>
      </dsp:nvSpPr>
      <dsp:spPr>
        <a:xfrm rot="5400000">
          <a:off x="3421956" y="2718621"/>
          <a:ext cx="1139908" cy="1450013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500" kern="1200" dirty="0"/>
        </a:p>
      </dsp:txBody>
      <dsp:txXfrm rot="-5400000">
        <a:off x="3508573" y="3063658"/>
        <a:ext cx="966675" cy="759938"/>
      </dsp:txXfrm>
    </dsp:sp>
    <dsp:sp modelId="{F04AEC02-5485-4E80-B696-9C818777E88F}">
      <dsp:nvSpPr>
        <dsp:cNvPr id="0" name=""/>
        <dsp:cNvSpPr/>
      </dsp:nvSpPr>
      <dsp:spPr>
        <a:xfrm>
          <a:off x="3389733" y="3100978"/>
          <a:ext cx="1272137" cy="68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BAC61F-4AF3-4FCC-92D0-BBB0738B2C1F}">
      <dsp:nvSpPr>
        <dsp:cNvPr id="0" name=""/>
        <dsp:cNvSpPr/>
      </dsp:nvSpPr>
      <dsp:spPr>
        <a:xfrm rot="245100">
          <a:off x="563511" y="2571421"/>
          <a:ext cx="1139908" cy="1140775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753207" y="2761839"/>
        <a:ext cx="760517" cy="759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55667-1BD8-4D14-B1F1-DF0DCF9D58F4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2FE40-60F5-4F32-9E13-A89B90394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419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C128-2463-49F4-85C2-A093EA926D0F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2B1D2-4C45-4901-AA59-0E8A14EE4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93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2B1D2-4C45-4901-AA59-0E8A14EE456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07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2B1D2-4C45-4901-AA59-0E8A14EE456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98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2B1D2-4C45-4901-AA59-0E8A14EE456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60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13538-C3A1-4CEC-8E62-FAEAD9716E6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5747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go-tema.ru/antioksidant-antioxidant-proantonol.html" TargetMode="External"/><Relationship Id="rId2" Type="http://schemas.openxmlformats.org/officeDocument/2006/relationships/hyperlink" Target="https://argo-tema.ru/krasnyj-klev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go-tema.ru/pau-darko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hyperlink" Target="https://argo-tema.ru/ehinaceya-nutrikea-echinacea.html" TargetMode="External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hyperlink" Target="https://argo-tema.ru/molozivo-colostrum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hyperlink" Target="https://argo-tema.ru/l-lizin-monogidrohlorid-500.html" TargetMode="Externa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go-tema.ru/cink-15-mg.html" TargetMode="External"/><Relationship Id="rId2" Type="http://schemas.openxmlformats.org/officeDocument/2006/relationships/hyperlink" Target="https://argo-tema.ru/l-argini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go-tema.ru/koenzim-q10-100-mg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argo-tema.ru/super-mega-multi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go-tema.ru/pau-darko.html" TargetMode="External"/><Relationship Id="rId7" Type="http://schemas.openxmlformats.org/officeDocument/2006/relationships/hyperlink" Target="https://argo-tema.ru/omega-oil.html" TargetMode="External"/><Relationship Id="rId2" Type="http://schemas.openxmlformats.org/officeDocument/2006/relationships/hyperlink" Target="https://argo-tema.ru/ehinaceya-nutrikea-echinace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go-tema.ru/akulij-hryash-shark-cartilage.html" TargetMode="External"/><Relationship Id="rId5" Type="http://schemas.openxmlformats.org/officeDocument/2006/relationships/hyperlink" Target="https://argo-tema.ru/spirulina.html" TargetMode="External"/><Relationship Id="rId4" Type="http://schemas.openxmlformats.org/officeDocument/2006/relationships/hyperlink" Target="https://argo-tema.ru/una-de-gato-koshachij-kogot-cats-claw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openxmlformats.org/officeDocument/2006/relationships/image" Target="../media/image47.jpeg"/><Relationship Id="rId3" Type="http://schemas.openxmlformats.org/officeDocument/2006/relationships/image" Target="../media/image33.jpeg"/><Relationship Id="rId21" Type="http://schemas.openxmlformats.org/officeDocument/2006/relationships/image" Target="../media/image50.png"/><Relationship Id="rId7" Type="http://schemas.openxmlformats.org/officeDocument/2006/relationships/image" Target="../media/image37.pn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image" Target="../media/image32.jpg"/><Relationship Id="rId16" Type="http://schemas.openxmlformats.org/officeDocument/2006/relationships/image" Target="../media/image45.pn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24" Type="http://schemas.openxmlformats.org/officeDocument/2006/relationships/image" Target="../media/image53.jpeg"/><Relationship Id="rId5" Type="http://schemas.openxmlformats.org/officeDocument/2006/relationships/image" Target="../media/image35.jpg"/><Relationship Id="rId15" Type="http://schemas.openxmlformats.org/officeDocument/2006/relationships/image" Target="../media/image44.jpeg"/><Relationship Id="rId23" Type="http://schemas.openxmlformats.org/officeDocument/2006/relationships/image" Target="../media/image52.jpe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4.jp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www.chem.msu.su/rus/olimpiad/olimp34/Image58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9.jpe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83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9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106.jpg"/><Relationship Id="rId3" Type="http://schemas.openxmlformats.org/officeDocument/2006/relationships/image" Target="../media/image96.jp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105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04.jpg"/><Relationship Id="rId5" Type="http://schemas.openxmlformats.org/officeDocument/2006/relationships/diagramData" Target="../diagrams/data2.xml"/><Relationship Id="rId10" Type="http://schemas.openxmlformats.org/officeDocument/2006/relationships/image" Target="../media/image103.jpeg"/><Relationship Id="rId4" Type="http://schemas.openxmlformats.org/officeDocument/2006/relationships/image" Target="../media/image71.png"/><Relationship Id="rId9" Type="http://schemas.microsoft.com/office/2007/relationships/diagramDrawing" Target="../diagrams/drawin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5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71.png"/><Relationship Id="rId4" Type="http://schemas.openxmlformats.org/officeDocument/2006/relationships/image" Target="../media/image9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3" Type="http://schemas.openxmlformats.org/officeDocument/2006/relationships/image" Target="../media/image116.png"/><Relationship Id="rId7" Type="http://schemas.openxmlformats.org/officeDocument/2006/relationships/image" Target="../media/image11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24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767"/>
            <a:ext cx="1257475" cy="20957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288" y="2786063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делать в условиях</a:t>
            </a:r>
            <a:br>
              <a:rPr lang="ru-RU" sz="4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пандемии </a:t>
            </a:r>
            <a:r>
              <a:rPr lang="ru-RU" sz="48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коронавируса</a:t>
            </a:r>
            <a:r>
              <a:rPr lang="ru-RU" sz="4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5930" y="5733284"/>
            <a:ext cx="7812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от производителей компании Арго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7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Защита помещения от вирусов.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Озонатор «Гроза»  </a:t>
            </a:r>
            <a:r>
              <a:rPr lang="ru-RU" dirty="0" smtClean="0"/>
              <a:t>цена 7 120 </a:t>
            </a:r>
            <a:r>
              <a:rPr lang="ru-RU" dirty="0" err="1" smtClean="0"/>
              <a:t>руб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13247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Озонатор «Гроза» </a:t>
            </a:r>
            <a:r>
              <a:rPr lang="ru-RU" dirty="0"/>
              <a:t>бытовой прибор предназначен для обработки воздуха и воды в помещениях. Многофункциональное устройство, способное побороть все виды патогенных микроорганизмов и бактерий, делая дом чистым и безопасным. 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2809527"/>
            <a:ext cx="8894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Озонирование </a:t>
            </a:r>
            <a:r>
              <a:rPr lang="ru-RU" dirty="0">
                <a:latin typeface="Arial" panose="020B0604020202020204" pitchFamily="34" charset="0"/>
              </a:rPr>
              <a:t>воздуха способствует уничтожению: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Arial" panose="020B0604020202020204" pitchFamily="34" charset="0"/>
              </a:rPr>
              <a:t>• опасных для здоровья химических веществ (формальдегид, фенол, стирол из лаков, красок, мебели, особенно ДСП);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Arial" panose="020B0604020202020204" pitchFamily="34" charset="0"/>
              </a:rPr>
              <a:t>• табачного дыма;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Arial" panose="020B0604020202020204" pitchFamily="34" charset="0"/>
              </a:rPr>
              <a:t>• органических веществ (источники – насекомые, домашние животные, грызуны);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Arial" panose="020B0604020202020204" pitchFamily="34" charset="0"/>
              </a:rPr>
              <a:t>• моющих и чистящих средств;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Arial" panose="020B0604020202020204" pitchFamily="34" charset="0"/>
              </a:rPr>
              <a:t>• продуктов горения и жженых материалов;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Arial" panose="020B0604020202020204" pitchFamily="34" charset="0"/>
              </a:rPr>
              <a:t>• плесени, грибков, бактерий.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Arial" panose="020B0604020202020204" pitchFamily="34" charset="0"/>
              </a:rPr>
              <a:t>Обработка продуктов питания. Озон способствует длительному сохранению качества мяса, рыбы, яиц, сыров. В процессе озонирования уничтожаются микробы и бактерии, вредные химические вещества, вирусы, плесень, а также значительно снижается содержание нитратов в овощах и фруктах.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Arial" panose="020B0604020202020204" pitchFamily="34" charset="0"/>
              </a:rPr>
              <a:t>Питательные вещества при правильной обработке не разрушаются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718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5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Рекомендации по укреплению иммунитета от ЭД-Медицин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88983" y="1340768"/>
            <a:ext cx="8003232" cy="12527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При совместном применении каждая из этих </a:t>
            </a:r>
            <a:r>
              <a:rPr lang="ru-RU" sz="2400" dirty="0" err="1"/>
              <a:t>фитоформул</a:t>
            </a:r>
            <a:r>
              <a:rPr lang="ru-RU" sz="2400" dirty="0"/>
              <a:t> повышает эффект от другой, что предупреждает развитие осложнений </a:t>
            </a:r>
            <a:r>
              <a:rPr lang="ru-RU" sz="2400" dirty="0" smtClean="0"/>
              <a:t>и </a:t>
            </a:r>
            <a:r>
              <a:rPr lang="ru-RU" sz="2400" dirty="0"/>
              <a:t>обеспечивает стойкое выздоровление.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8210" t="29400" r="31154" b="22817"/>
          <a:stretch/>
        </p:blipFill>
        <p:spPr>
          <a:xfrm>
            <a:off x="688983" y="2760813"/>
            <a:ext cx="8107103" cy="3593581"/>
          </a:xfrm>
          <a:prstGeom prst="rect">
            <a:avLst/>
          </a:prstGeom>
          <a:ln>
            <a:solidFill>
              <a:srgbClr val="006600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860351" y="4534559"/>
            <a:ext cx="12731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Цена 2880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5484409"/>
            <a:ext cx="12731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Цена 2880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0411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err="1" smtClean="0"/>
              <a:t>Инфлю</a:t>
            </a:r>
            <a:r>
              <a:rPr lang="ru-RU" sz="1800" b="1" dirty="0" smtClean="0"/>
              <a:t>-Стоп </a:t>
            </a:r>
            <a:r>
              <a:rPr lang="ru-RU" sz="1800" b="1" dirty="0"/>
              <a:t>+ </a:t>
            </a:r>
            <a:r>
              <a:rPr lang="ru-RU" sz="1800" b="1" dirty="0" err="1"/>
              <a:t>Лептопротект</a:t>
            </a:r>
            <a:r>
              <a:rPr lang="ru-RU" sz="1800" b="1" dirty="0"/>
              <a:t>:</a:t>
            </a:r>
            <a:r>
              <a:rPr lang="ru-RU" sz="1800" dirty="0"/>
              <a:t> </a:t>
            </a:r>
            <a:r>
              <a:rPr lang="ru-RU" sz="1800" dirty="0" smtClean="0"/>
              <a:t> </a:t>
            </a:r>
            <a:r>
              <a:rPr lang="ru-RU" sz="1800" dirty="0"/>
              <a:t>тормозят проникновение вирусов в клетку </a:t>
            </a:r>
            <a:r>
              <a:rPr lang="ru-RU" sz="1800" dirty="0" smtClean="0"/>
              <a:t>, снижают </a:t>
            </a:r>
            <a:r>
              <a:rPr lang="ru-RU" sz="1800" dirty="0"/>
              <a:t>риск заражения вирусными </a:t>
            </a:r>
            <a:r>
              <a:rPr lang="ru-RU" sz="1800" dirty="0" smtClean="0"/>
              <a:t>инфекциями,</a:t>
            </a:r>
            <a:r>
              <a:rPr lang="ru-RU" sz="1800" dirty="0"/>
              <a:t> </a:t>
            </a:r>
            <a:r>
              <a:rPr lang="ru-RU" sz="1800" dirty="0" smtClean="0"/>
              <a:t> оказывают антибактериальное, </a:t>
            </a:r>
            <a:r>
              <a:rPr lang="ru-RU" sz="1800" dirty="0"/>
              <a:t> </a:t>
            </a:r>
            <a:r>
              <a:rPr lang="ru-RU" sz="1800" dirty="0" smtClean="0"/>
              <a:t>противовоспалительное,  жаропонижающее, антиоксидантное, </a:t>
            </a:r>
            <a:r>
              <a:rPr lang="ru-RU" sz="1800" dirty="0" err="1" smtClean="0"/>
              <a:t>капилляроукрепляющее</a:t>
            </a:r>
            <a:r>
              <a:rPr lang="ru-RU" sz="1800" dirty="0" smtClean="0"/>
              <a:t> действие,  </a:t>
            </a:r>
            <a:r>
              <a:rPr lang="ru-RU" sz="1800" dirty="0"/>
              <a:t>нормализуют энергетический </a:t>
            </a:r>
            <a:r>
              <a:rPr lang="ru-RU" sz="1800" dirty="0" smtClean="0"/>
              <a:t>обмен, </a:t>
            </a:r>
            <a:r>
              <a:rPr lang="ru-RU" sz="1800" dirty="0"/>
              <a:t> </a:t>
            </a:r>
            <a:r>
              <a:rPr lang="ru-RU" sz="1800" dirty="0" smtClean="0"/>
              <a:t>стимулируют </a:t>
            </a:r>
            <a:r>
              <a:rPr lang="ru-RU" sz="1800" dirty="0"/>
              <a:t>функцию коры </a:t>
            </a:r>
            <a:r>
              <a:rPr lang="ru-RU" sz="1800" dirty="0" smtClean="0"/>
              <a:t>надпочечников, выработку интерферона, стимулируют </a:t>
            </a:r>
            <a:r>
              <a:rPr lang="ru-RU" sz="1800" dirty="0"/>
              <a:t>местный и общий </a:t>
            </a:r>
            <a:r>
              <a:rPr lang="ru-RU" sz="1800" dirty="0" smtClean="0"/>
              <a:t>иммунитет.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 </a:t>
            </a:r>
            <a:r>
              <a:rPr lang="ru-RU" sz="1800" b="1" dirty="0" err="1" smtClean="0"/>
              <a:t>Инфлю</a:t>
            </a:r>
            <a:r>
              <a:rPr lang="ru-RU" sz="1800" b="1" dirty="0" smtClean="0"/>
              <a:t>-Стоп</a:t>
            </a:r>
            <a:r>
              <a:rPr lang="ru-RU" sz="1800" dirty="0" smtClean="0"/>
              <a:t> </a:t>
            </a:r>
            <a:r>
              <a:rPr lang="ru-RU" sz="1800" dirty="0"/>
              <a:t>лучше подходит при </a:t>
            </a:r>
            <a:r>
              <a:rPr lang="ru-RU" sz="1800" b="1" dirty="0"/>
              <a:t>вирусных</a:t>
            </a:r>
            <a:r>
              <a:rPr lang="ru-RU" sz="1800" dirty="0"/>
              <a:t>, а </a:t>
            </a:r>
            <a:r>
              <a:rPr lang="ru-RU" sz="1800" b="1" dirty="0" err="1"/>
              <a:t>Лептопротект</a:t>
            </a:r>
            <a:r>
              <a:rPr lang="ru-RU" sz="1800" dirty="0"/>
              <a:t> при </a:t>
            </a:r>
            <a:r>
              <a:rPr lang="ru-RU" sz="1800" b="1" dirty="0"/>
              <a:t>бактериальных инфекциях</a:t>
            </a:r>
            <a:r>
              <a:rPr lang="ru-RU" sz="1800" dirty="0"/>
              <a:t>. </a:t>
            </a:r>
          </a:p>
          <a:p>
            <a:pPr marL="0" indent="0">
              <a:buNone/>
            </a:pPr>
            <a:r>
              <a:rPr lang="ru-RU" sz="1800" dirty="0"/>
              <a:t>П</a:t>
            </a:r>
            <a:r>
              <a:rPr lang="ru-RU" sz="1800" dirty="0" smtClean="0"/>
              <a:t>ри </a:t>
            </a:r>
            <a:r>
              <a:rPr lang="ru-RU" sz="1800" dirty="0"/>
              <a:t>совместном применении их эффекты складываются и взаимно усиливаются.</a:t>
            </a:r>
          </a:p>
          <a:p>
            <a:pPr marL="0" lvl="0" indent="0">
              <a:buNone/>
            </a:pPr>
            <a:r>
              <a:rPr lang="ru-RU" sz="1800" dirty="0" smtClean="0"/>
              <a:t>        Оба </a:t>
            </a:r>
            <a:r>
              <a:rPr lang="ru-RU" sz="1800" dirty="0"/>
              <a:t>продукта </a:t>
            </a:r>
            <a:r>
              <a:rPr lang="ru-RU" sz="1800" b="1" dirty="0"/>
              <a:t>ИМЕЮТ ПОЛНОСТЬЮ НАТУРАЛЬНЫЙ СОСТАВ</a:t>
            </a:r>
            <a:endParaRPr lang="ru-RU" sz="1800" dirty="0"/>
          </a:p>
          <a:p>
            <a:pPr lvl="0"/>
            <a:r>
              <a:rPr lang="ru-RU" sz="1800" b="1" dirty="0" err="1"/>
              <a:t>Инфлю</a:t>
            </a:r>
            <a:r>
              <a:rPr lang="ru-RU" sz="1800" b="1" dirty="0"/>
              <a:t>-Стоп</a:t>
            </a:r>
            <a:r>
              <a:rPr lang="ru-RU" sz="1800" dirty="0"/>
              <a:t> </a:t>
            </a:r>
            <a:r>
              <a:rPr lang="ru-RU" sz="1800" b="1" dirty="0"/>
              <a:t>препятствует проникновению вирусов в организм и снижает вероятность заражения при контакте с зараженным человеком</a:t>
            </a:r>
            <a:r>
              <a:rPr lang="ru-RU" sz="1800" dirty="0"/>
              <a:t>, а также запускает выработку интерферона</a:t>
            </a:r>
          </a:p>
          <a:p>
            <a:pPr lvl="0"/>
            <a:r>
              <a:rPr lang="ru-RU" sz="1800" b="1" dirty="0" err="1"/>
              <a:t>Лептопротект</a:t>
            </a:r>
            <a:r>
              <a:rPr lang="ru-RU" sz="1800" dirty="0"/>
              <a:t> стимулирует специфическую и неспецифическую защиту от различных бактериальных и вирусных инфекций и стимулирует выработку интерферона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0" y="65533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Укрепление </a:t>
            </a:r>
            <a:r>
              <a:rPr lang="ru-RU" sz="2800" b="1" dirty="0">
                <a:solidFill>
                  <a:srgbClr val="C00000"/>
                </a:solidFill>
              </a:rPr>
              <a:t>иммунной системы и </a:t>
            </a:r>
            <a:r>
              <a:rPr lang="ru-RU" sz="2800" b="1" dirty="0" smtClean="0">
                <a:solidFill>
                  <a:srgbClr val="C00000"/>
                </a:solidFill>
              </a:rPr>
              <a:t>улучшение </a:t>
            </a:r>
            <a:r>
              <a:rPr lang="ru-RU" sz="2800" b="1" dirty="0">
                <a:solidFill>
                  <a:srgbClr val="C00000"/>
                </a:solidFill>
              </a:rPr>
              <a:t>функционального состояния системы органов дыхания </a:t>
            </a:r>
            <a:r>
              <a:rPr lang="ru-RU" sz="2800" b="1" dirty="0" smtClean="0">
                <a:solidFill>
                  <a:srgbClr val="C00000"/>
                </a:solidFill>
              </a:rPr>
              <a:t>от </a:t>
            </a:r>
            <a:r>
              <a:rPr lang="ru-RU" sz="2800" b="1" dirty="0" err="1" smtClean="0">
                <a:solidFill>
                  <a:srgbClr val="C00000"/>
                </a:solidFill>
              </a:rPr>
              <a:t>Апифарм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668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229600" cy="568863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800" b="1" dirty="0"/>
              <a:t> При совместном применении при </a:t>
            </a:r>
            <a:r>
              <a:rPr lang="ru-RU" sz="1800" b="1" dirty="0" err="1"/>
              <a:t>коронавирусной</a:t>
            </a:r>
            <a:r>
              <a:rPr lang="ru-RU" sz="1800" b="1" dirty="0"/>
              <a:t> инфекции Covid-19 </a:t>
            </a:r>
            <a:r>
              <a:rPr lang="ru-RU" sz="1800" dirty="0" err="1"/>
              <a:t>Инфлю</a:t>
            </a:r>
            <a:r>
              <a:rPr lang="ru-RU" sz="1800" dirty="0"/>
              <a:t>-стопа и </a:t>
            </a:r>
            <a:r>
              <a:rPr lang="ru-RU" sz="1800" dirty="0" err="1"/>
              <a:t>Лептопротекта</a:t>
            </a:r>
            <a:r>
              <a:rPr lang="ru-RU" sz="1800" dirty="0"/>
              <a:t> </a:t>
            </a:r>
            <a:r>
              <a:rPr lang="ru-RU" sz="1800" dirty="0" err="1"/>
              <a:t>Инфлю</a:t>
            </a:r>
            <a:r>
              <a:rPr lang="ru-RU" sz="1800" dirty="0"/>
              <a:t>-Стоп оказывает прежде всего профилактическое действие, </a:t>
            </a:r>
            <a:r>
              <a:rPr lang="ru-RU" sz="1800" b="1" dirty="0"/>
              <a:t>снижая риск заражения </a:t>
            </a:r>
            <a:r>
              <a:rPr lang="ru-RU" sz="1800" b="1" dirty="0" err="1"/>
              <a:t>коронавирусом</a:t>
            </a:r>
            <a:r>
              <a:rPr lang="ru-RU" sz="1800" dirty="0"/>
              <a:t>, а </a:t>
            </a:r>
            <a:r>
              <a:rPr lang="ru-RU" sz="1800" dirty="0" err="1"/>
              <a:t>Лептопротект</a:t>
            </a:r>
            <a:r>
              <a:rPr lang="ru-RU" sz="1800" dirty="0"/>
              <a:t> преимущественно стимулирует местный иммунитет.</a:t>
            </a:r>
          </a:p>
          <a:p>
            <a:pPr lvl="0"/>
            <a:r>
              <a:rPr lang="ru-RU" sz="1800" dirty="0"/>
              <a:t>И </a:t>
            </a:r>
            <a:r>
              <a:rPr lang="ru-RU" sz="1800" dirty="0" err="1"/>
              <a:t>Инфлю</a:t>
            </a:r>
            <a:r>
              <a:rPr lang="ru-RU" sz="1800" dirty="0"/>
              <a:t>-стоп и </a:t>
            </a:r>
            <a:r>
              <a:rPr lang="ru-RU" sz="1800" dirty="0" err="1"/>
              <a:t>Лептопротект</a:t>
            </a:r>
            <a:r>
              <a:rPr lang="ru-RU" sz="1800" dirty="0"/>
              <a:t> запускают выработку интерферона- альфа/бета, который </a:t>
            </a:r>
            <a:r>
              <a:rPr lang="ru-RU" sz="1800" b="1" dirty="0"/>
              <a:t>является одним из ВСЕГО ЛИШЬ  ТРЕХ лекарственных препаратов, рекомендованных Минздравом РФ при </a:t>
            </a:r>
            <a:r>
              <a:rPr lang="ru-RU" sz="1800" b="1" dirty="0" err="1"/>
              <a:t>коронавирусной</a:t>
            </a:r>
            <a:r>
              <a:rPr lang="ru-RU" sz="1800" b="1" dirty="0"/>
              <a:t> инфекции Covid-19!</a:t>
            </a:r>
            <a:endParaRPr lang="ru-RU" sz="1800" dirty="0"/>
          </a:p>
          <a:p>
            <a:pPr lvl="0"/>
            <a:r>
              <a:rPr lang="ru-RU" sz="1800" dirty="0" err="1" smtClean="0"/>
              <a:t>Лептопротект</a:t>
            </a:r>
            <a:r>
              <a:rPr lang="ru-RU" sz="1800" dirty="0" smtClean="0"/>
              <a:t> </a:t>
            </a:r>
            <a:r>
              <a:rPr lang="ru-RU" sz="1800" dirty="0"/>
              <a:t>защищает легкие от вторичной бактериальной инфекции при их повреждении вирусом SARS-CoV-2.</a:t>
            </a:r>
          </a:p>
          <a:p>
            <a:r>
              <a:rPr lang="ru-RU" sz="1800" dirty="0" smtClean="0"/>
              <a:t>индивидуальная </a:t>
            </a:r>
            <a:r>
              <a:rPr lang="ru-RU" sz="1800" dirty="0"/>
              <a:t>непереносимость компонентов продукта, </a:t>
            </a:r>
            <a:r>
              <a:rPr lang="ru-RU" sz="1800" dirty="0" smtClean="0"/>
              <a:t>с </a:t>
            </a:r>
            <a:r>
              <a:rPr lang="ru-RU" sz="1800" dirty="0"/>
              <a:t>осторожностью применять при беременности и кормлении грудью.</a:t>
            </a:r>
          </a:p>
          <a:p>
            <a:r>
              <a:rPr lang="ru-RU" sz="1800" b="1" dirty="0"/>
              <a:t>Рекомендации по применению:</a:t>
            </a:r>
            <a:endParaRPr lang="ru-RU" sz="1800" dirty="0"/>
          </a:p>
          <a:p>
            <a:r>
              <a:rPr lang="ru-RU" sz="1800" dirty="0"/>
              <a:t>П</a:t>
            </a:r>
            <a:r>
              <a:rPr lang="ru-RU" sz="1800" dirty="0" smtClean="0"/>
              <a:t>рименять </a:t>
            </a:r>
            <a:r>
              <a:rPr lang="ru-RU" sz="1800" dirty="0"/>
              <a:t>при заболевании или в течение всего периода, когда сохраняется риск заражения.</a:t>
            </a:r>
          </a:p>
          <a:p>
            <a:r>
              <a:rPr lang="ru-RU" sz="1800" b="1" dirty="0" err="1"/>
              <a:t>Инфлю</a:t>
            </a:r>
            <a:r>
              <a:rPr lang="ru-RU" sz="1800" b="1" dirty="0"/>
              <a:t>-Стоп и </a:t>
            </a:r>
            <a:r>
              <a:rPr lang="ru-RU" sz="1800" b="1" dirty="0" err="1"/>
              <a:t>Лептопротект</a:t>
            </a:r>
            <a:r>
              <a:rPr lang="ru-RU" sz="1800" dirty="0"/>
              <a:t>  применяются совместно и одновременно: </a:t>
            </a:r>
            <a:r>
              <a:rPr lang="ru-RU" sz="1800" dirty="0" err="1"/>
              <a:t>Инфлю</a:t>
            </a:r>
            <a:r>
              <a:rPr lang="ru-RU" sz="1800" dirty="0"/>
              <a:t>-Стоп – по 1 саше 4 раза в день в виде напитка, </a:t>
            </a:r>
            <a:r>
              <a:rPr lang="ru-RU" sz="1800" dirty="0" err="1"/>
              <a:t>Лептопротект</a:t>
            </a:r>
            <a:r>
              <a:rPr lang="ru-RU" sz="1800" dirty="0"/>
              <a:t> – по 3 таблетки 4 раза в день рассасывать во рту.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6389396"/>
            <a:ext cx="2750433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err="1" smtClean="0"/>
              <a:t>Инфлюстоп</a:t>
            </a:r>
            <a:r>
              <a:rPr lang="ru-RU" b="1" dirty="0" smtClean="0"/>
              <a:t>: цена 595 </a:t>
            </a:r>
            <a:r>
              <a:rPr lang="ru-RU" b="1" dirty="0" err="1" smtClean="0"/>
              <a:t>руб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6389396"/>
            <a:ext cx="290425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b="1" dirty="0" err="1" smtClean="0"/>
              <a:t>Лептопротект</a:t>
            </a:r>
            <a:r>
              <a:rPr lang="ru-RU" b="1" dirty="0" smtClean="0"/>
              <a:t> цена 765 </a:t>
            </a:r>
            <a:r>
              <a:rPr lang="ru-RU" b="1" dirty="0" err="1" smtClean="0"/>
              <a:t>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186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464967" y="352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Профилактика бронхолегочных состояний от </a:t>
            </a:r>
            <a:r>
              <a:rPr lang="ru-RU" sz="3600" b="1" dirty="0" err="1" smtClean="0">
                <a:solidFill>
                  <a:srgbClr val="C00000"/>
                </a:solidFill>
              </a:rPr>
              <a:t>Нутрикеа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87" t="17978" r="6258" b="12619"/>
          <a:stretch/>
        </p:blipFill>
        <p:spPr>
          <a:xfrm>
            <a:off x="-26584" y="1340768"/>
            <a:ext cx="915359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9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2114"/>
          </a:xfrm>
        </p:spPr>
        <p:txBody>
          <a:bodyPr/>
          <a:lstStyle/>
          <a:p>
            <a:r>
              <a:rPr lang="ru-RU" dirty="0" smtClean="0"/>
              <a:t>Подробнее о препаратах: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41812"/>
            <a:ext cx="8856984" cy="25202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>
                <a:hlinkClick r:id="rId2"/>
              </a:rPr>
              <a:t>Красный клевер </a:t>
            </a:r>
            <a:r>
              <a:rPr lang="ru-RU" b="1" dirty="0" smtClean="0">
                <a:hlinkClick r:id="rId2"/>
              </a:rPr>
              <a:t>TSN</a:t>
            </a:r>
            <a:r>
              <a:rPr lang="ru-RU" b="1" dirty="0" smtClean="0"/>
              <a:t>  1170 </a:t>
            </a:r>
            <a:r>
              <a:rPr lang="ru-RU" b="1" dirty="0" err="1" smtClean="0"/>
              <a:t>руб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И</a:t>
            </a:r>
            <a:r>
              <a:rPr lang="ru-RU" dirty="0" smtClean="0"/>
              <a:t>сточник </a:t>
            </a:r>
            <a:r>
              <a:rPr lang="ru-RU" dirty="0"/>
              <a:t>питательных веществ, которые необходимы для борьбы с дегенеративными болезнями, в нем содержатся витамины В, С и микроэлементы кальций, магний, фосфор, калий и хром.</a:t>
            </a:r>
          </a:p>
          <a:p>
            <a:r>
              <a:rPr lang="ru-RU" dirty="0"/>
              <a:t>Применение: 1 капсула 2 роза в день утром и вечером во время еды.</a:t>
            </a:r>
          </a:p>
          <a:p>
            <a:r>
              <a:rPr lang="ru-RU" dirty="0"/>
              <a:t>Действие: уменьшает кашель, разжижает мокроту, обладает противовоспалительным действием.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6063" y="3212976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1A63A"/>
                </a:solidFill>
                <a:latin typeface="Open Sans"/>
                <a:hlinkClick r:id="rId3"/>
              </a:rPr>
              <a:t>Антиоксидант</a:t>
            </a:r>
            <a:r>
              <a:rPr lang="ru-RU" b="1" dirty="0" smtClean="0">
                <a:solidFill>
                  <a:srgbClr val="21A63A"/>
                </a:solidFill>
                <a:latin typeface="Open Sans"/>
              </a:rPr>
              <a:t>   </a:t>
            </a:r>
            <a:r>
              <a:rPr lang="ru-RU" b="1" dirty="0" smtClean="0">
                <a:latin typeface="Open Sans"/>
              </a:rPr>
              <a:t>1470 </a:t>
            </a:r>
            <a:r>
              <a:rPr lang="ru-RU" b="1" dirty="0" err="1" smtClean="0">
                <a:latin typeface="Open Sans"/>
              </a:rPr>
              <a:t>руб</a:t>
            </a:r>
            <a:endParaRPr lang="ru-RU" dirty="0">
              <a:latin typeface="Open Sans"/>
            </a:endParaRP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</a:rPr>
              <a:t>Антиоксидант - комплекс натуральных биофлавоноидов. для защиты от действия свободных радикалов.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</a:rPr>
              <a:t>Применение: 1 капсула 2 раза в день утром и вечером во время еды.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</a:rPr>
              <a:t>Действие: противовоспалительное,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</a:rPr>
              <a:t>детоксикант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</a:rPr>
              <a:t>, снижает реакцию свободных радикалов.</a:t>
            </a:r>
            <a:endParaRPr lang="ru-RU" b="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Open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063" y="4967302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21A63A"/>
                </a:solidFill>
                <a:latin typeface="Open Sans"/>
                <a:hlinkClick r:id="rId4"/>
              </a:rPr>
              <a:t>Пау</a:t>
            </a:r>
            <a:r>
              <a:rPr lang="ru-RU" b="1" dirty="0">
                <a:solidFill>
                  <a:srgbClr val="21A63A"/>
                </a:solidFill>
                <a:latin typeface="Open Sans"/>
                <a:hlinkClick r:id="rId4"/>
              </a:rPr>
              <a:t> </a:t>
            </a:r>
            <a:r>
              <a:rPr lang="ru-RU" b="1" dirty="0" err="1" smtClean="0">
                <a:solidFill>
                  <a:srgbClr val="21A63A"/>
                </a:solidFill>
                <a:latin typeface="Open Sans"/>
                <a:hlinkClick r:id="rId4"/>
              </a:rPr>
              <a:t>Д’Арко</a:t>
            </a:r>
            <a:r>
              <a:rPr lang="ru-RU" b="1" dirty="0" smtClean="0">
                <a:solidFill>
                  <a:srgbClr val="21A63A"/>
                </a:solidFill>
                <a:latin typeface="Open Sans"/>
              </a:rPr>
              <a:t>  </a:t>
            </a:r>
            <a:r>
              <a:rPr lang="ru-RU" b="1" dirty="0" smtClean="0">
                <a:latin typeface="Open Sans"/>
              </a:rPr>
              <a:t>1210 </a:t>
            </a:r>
            <a:r>
              <a:rPr lang="ru-RU" b="1" dirty="0" err="1" smtClean="0">
                <a:latin typeface="Open Sans"/>
              </a:rPr>
              <a:t>руб</a:t>
            </a:r>
            <a:endParaRPr lang="ru-RU" dirty="0">
              <a:latin typeface="Open Sans"/>
            </a:endParaRPr>
          </a:p>
          <a:p>
            <a:r>
              <a:rPr lang="ru-RU" dirty="0" err="1">
                <a:latin typeface="Open Sans"/>
              </a:rPr>
              <a:t>Пау</a:t>
            </a:r>
            <a:r>
              <a:rPr lang="ru-RU" dirty="0">
                <a:latin typeface="Open Sans"/>
              </a:rPr>
              <a:t> </a:t>
            </a:r>
            <a:r>
              <a:rPr lang="ru-RU" dirty="0" err="1">
                <a:latin typeface="Open Sans"/>
              </a:rPr>
              <a:t>Д’Арко</a:t>
            </a:r>
            <a:r>
              <a:rPr lang="ru-RU" dirty="0">
                <a:latin typeface="Open Sans"/>
              </a:rPr>
              <a:t> - средство натурального происхождения для естественной зашиты организма от вирусной, бактериальной и грибковой инфекции.</a:t>
            </a:r>
          </a:p>
          <a:p>
            <a:r>
              <a:rPr lang="ru-RU" dirty="0">
                <a:latin typeface="Open Sans"/>
              </a:rPr>
              <a:t>Применение: 2 капсулы 2 раза в день утром и вечером во время еды.</a:t>
            </a:r>
          </a:p>
          <a:p>
            <a:r>
              <a:rPr lang="ru-RU" dirty="0">
                <a:latin typeface="Open Sans"/>
              </a:rPr>
              <a:t>Действие: антибактериальное, антиоксидантное действие, улучшает качество крови</a:t>
            </a:r>
            <a:r>
              <a:rPr lang="ru-RU" dirty="0">
                <a:solidFill>
                  <a:srgbClr val="666666"/>
                </a:solidFill>
                <a:latin typeface="Open Sans"/>
              </a:rPr>
              <a:t>.</a:t>
            </a:r>
            <a:endParaRPr lang="ru-RU" b="0" i="0" dirty="0">
              <a:solidFill>
                <a:srgbClr val="666666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85806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2114"/>
          </a:xfrm>
        </p:spPr>
        <p:txBody>
          <a:bodyPr/>
          <a:lstStyle/>
          <a:p>
            <a:r>
              <a:rPr lang="ru-RU" dirty="0" smtClean="0"/>
              <a:t>Подробнее о препаратах: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930299"/>
            <a:ext cx="8856984" cy="20162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hlinkClick r:id="rId2"/>
              </a:rPr>
              <a:t>Молозиво</a:t>
            </a:r>
            <a:r>
              <a:rPr lang="ru-RU" b="1" dirty="0" smtClean="0"/>
              <a:t>  1210 </a:t>
            </a:r>
            <a:r>
              <a:rPr lang="ru-RU" b="1" dirty="0" err="1" smtClean="0"/>
              <a:t>руб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Молозиво обладает высокой пищевой ценностью, это уникальный источник белков, жиров, углеводов, витаминов и микроэлементов в самом оптимальном соотношении.</a:t>
            </a:r>
          </a:p>
          <a:p>
            <a:r>
              <a:rPr lang="ru-RU" dirty="0"/>
              <a:t>Применение: 1 капсула 2 раза в день утром и вечером во время еды.</a:t>
            </a:r>
          </a:p>
          <a:p>
            <a:r>
              <a:rPr lang="ru-RU" dirty="0"/>
              <a:t>Действие: содержит иммуноглобулины, повышает сопротивляемость организма.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3508" y="2969597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1A63A"/>
                </a:solidFill>
                <a:latin typeface="Open Sans"/>
                <a:hlinkClick r:id="rId3"/>
              </a:rPr>
              <a:t>Эхинацея</a:t>
            </a:r>
            <a:r>
              <a:rPr lang="ru-RU" b="1" dirty="0" smtClean="0">
                <a:solidFill>
                  <a:srgbClr val="21A63A"/>
                </a:solidFill>
                <a:latin typeface="Open Sans"/>
              </a:rPr>
              <a:t>   </a:t>
            </a:r>
            <a:r>
              <a:rPr lang="ru-RU" b="1" dirty="0" smtClean="0">
                <a:latin typeface="Open Sans"/>
              </a:rPr>
              <a:t>1210 </a:t>
            </a:r>
            <a:r>
              <a:rPr lang="ru-RU" b="1" dirty="0" err="1" smtClean="0">
                <a:latin typeface="Open Sans"/>
              </a:rPr>
              <a:t>руб</a:t>
            </a:r>
            <a:endParaRPr lang="ru-RU" dirty="0">
              <a:latin typeface="Open Sans"/>
            </a:endParaRPr>
          </a:p>
          <a:p>
            <a:r>
              <a:rPr lang="ru-RU" dirty="0">
                <a:latin typeface="Open Sans"/>
              </a:rPr>
              <a:t>Эхинацея - одно из самых распространённых и известных на рынке </a:t>
            </a:r>
            <a:r>
              <a:rPr lang="ru-RU" dirty="0" err="1">
                <a:latin typeface="Open Sans"/>
              </a:rPr>
              <a:t>парафармацевтики</a:t>
            </a:r>
            <a:r>
              <a:rPr lang="ru-RU" dirty="0">
                <a:latin typeface="Open Sans"/>
              </a:rPr>
              <a:t> лекарственных растений, используемое по всему миру для стимуляции и регуляции иммунитета.</a:t>
            </a:r>
          </a:p>
          <a:p>
            <a:r>
              <a:rPr lang="ru-RU" dirty="0">
                <a:latin typeface="Open Sans"/>
              </a:rPr>
              <a:t>Применение: 1 капсула 2 раза в день утром и вечером во время еды.</a:t>
            </a:r>
          </a:p>
          <a:p>
            <a:r>
              <a:rPr lang="ru-RU" dirty="0">
                <a:latin typeface="Open Sans"/>
              </a:rPr>
              <a:t>Действие: противовоспалительное, усиливает газообмен и уменьшает одышку</a:t>
            </a:r>
            <a:endParaRPr lang="ru-RU" b="0" i="0" dirty="0">
              <a:effectLst/>
              <a:latin typeface="Open San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5808" y="4746997"/>
            <a:ext cx="87129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A63A"/>
                </a:solidFill>
                <a:latin typeface="Open Sans"/>
                <a:hlinkClick r:id="rId4"/>
              </a:rPr>
              <a:t>L-Лизин </a:t>
            </a:r>
            <a:r>
              <a:rPr lang="ru-RU" b="1" dirty="0" err="1">
                <a:solidFill>
                  <a:srgbClr val="21A63A"/>
                </a:solidFill>
                <a:latin typeface="Open Sans"/>
                <a:hlinkClick r:id="rId4"/>
              </a:rPr>
              <a:t>моногидрохлорид</a:t>
            </a:r>
            <a:r>
              <a:rPr lang="ru-RU" b="1" dirty="0">
                <a:solidFill>
                  <a:srgbClr val="21A63A"/>
                </a:solidFill>
                <a:latin typeface="Open Sans"/>
                <a:hlinkClick r:id="rId4"/>
              </a:rPr>
              <a:t> 500 </a:t>
            </a:r>
            <a:r>
              <a:rPr lang="ru-RU" b="1" dirty="0" smtClean="0">
                <a:solidFill>
                  <a:srgbClr val="21A63A"/>
                </a:solidFill>
                <a:latin typeface="Open Sans"/>
                <a:hlinkClick r:id="rId4"/>
              </a:rPr>
              <a:t>мг</a:t>
            </a:r>
            <a:r>
              <a:rPr lang="ru-RU" b="1" dirty="0" smtClean="0">
                <a:solidFill>
                  <a:srgbClr val="21A63A"/>
                </a:solidFill>
                <a:latin typeface="Open Sans"/>
              </a:rPr>
              <a:t>   </a:t>
            </a:r>
            <a:r>
              <a:rPr lang="ru-RU" b="1" dirty="0" smtClean="0">
                <a:latin typeface="Open Sans"/>
              </a:rPr>
              <a:t>1160 </a:t>
            </a:r>
            <a:r>
              <a:rPr lang="ru-RU" b="1" dirty="0" err="1" smtClean="0">
                <a:latin typeface="Open Sans"/>
              </a:rPr>
              <a:t>руб</a:t>
            </a:r>
            <a:endParaRPr lang="ru-RU" dirty="0">
              <a:latin typeface="Open Sans"/>
            </a:endParaRPr>
          </a:p>
          <a:p>
            <a:r>
              <a:rPr lang="ru-RU" dirty="0">
                <a:latin typeface="Open Sans"/>
              </a:rPr>
              <a:t>Лизин - выполняет роль строительного материала для всех протеинов, способствует росту и восстановлению коллагена, участвует в выработке антител, гормонов и ферментов.</a:t>
            </a:r>
          </a:p>
          <a:p>
            <a:r>
              <a:rPr lang="ru-RU" dirty="0">
                <a:latin typeface="Open Sans"/>
              </a:rPr>
              <a:t>Применение: 2 таблетки 1 раз в день в обед во время еды.</a:t>
            </a:r>
          </a:p>
          <a:p>
            <a:r>
              <a:rPr lang="ru-RU" dirty="0">
                <a:latin typeface="Open Sans"/>
              </a:rPr>
              <a:t>Действие: усиливает клеточный обмен, незаменимая </a:t>
            </a:r>
            <a:r>
              <a:rPr lang="ru-RU" dirty="0" err="1">
                <a:latin typeface="Open Sans"/>
              </a:rPr>
              <a:t>аминоклислота</a:t>
            </a:r>
            <a:r>
              <a:rPr lang="ru-RU" dirty="0">
                <a:latin typeface="Open Sans"/>
              </a:rPr>
              <a:t>, противовоспалительное и </a:t>
            </a:r>
            <a:r>
              <a:rPr lang="ru-RU" dirty="0" err="1">
                <a:latin typeface="Open Sans"/>
              </a:rPr>
              <a:t>противогерпетическое</a:t>
            </a:r>
            <a:r>
              <a:rPr lang="ru-RU" dirty="0">
                <a:latin typeface="Open Sans"/>
              </a:rPr>
              <a:t> действие.</a:t>
            </a:r>
            <a:endParaRPr lang="ru-RU" b="0" i="0" dirty="0">
              <a:effectLst/>
              <a:latin typeface="Open Sans"/>
            </a:endParaRPr>
          </a:p>
        </p:txBody>
      </p:sp>
      <p:pic>
        <p:nvPicPr>
          <p:cNvPr id="22529" name="Picture 1" descr="Красный клевер TS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54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Антиоксидан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97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Пау Д’Арк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Молозив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8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Эхинаце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16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L-Лизин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95625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L-Аргинин TS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621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Цинк 15 мг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46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Коэнзим Q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83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Супер Мега Мульти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26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03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2114"/>
          </a:xfrm>
        </p:spPr>
        <p:txBody>
          <a:bodyPr/>
          <a:lstStyle/>
          <a:p>
            <a:r>
              <a:rPr lang="ru-RU" dirty="0" smtClean="0"/>
              <a:t>Подробнее о препаратах: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922114"/>
            <a:ext cx="8856984" cy="23042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hlinkClick r:id="rId2"/>
              </a:rPr>
              <a:t>L-Аргинин </a:t>
            </a:r>
            <a:r>
              <a:rPr lang="ru-RU" b="1" dirty="0" smtClean="0">
                <a:hlinkClick r:id="rId2"/>
              </a:rPr>
              <a:t>TSN</a:t>
            </a:r>
            <a:r>
              <a:rPr lang="ru-RU" b="1" dirty="0" smtClean="0"/>
              <a:t>   1480 </a:t>
            </a:r>
            <a:r>
              <a:rPr lang="ru-RU" b="1" dirty="0" err="1" smtClean="0"/>
              <a:t>руб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Аргинин является строительным материалом, из которого организм образует белки, гормоны и ферменты, натуральными источниками аргинина являются орехи, кукуруза, желатин, шоколад, изюм и овсяная крупа.</a:t>
            </a:r>
          </a:p>
          <a:p>
            <a:r>
              <a:rPr lang="ru-RU" dirty="0"/>
              <a:t>Применение: 1 капсула 2 раза в день утром и вечером во время еды.</a:t>
            </a:r>
          </a:p>
          <a:p>
            <a:r>
              <a:rPr lang="ru-RU" dirty="0"/>
              <a:t>Действие: незаменимый белок, улучшает клеточный обмен, восполняет потерю белка при хронических воспалениях, нормализует артериальное давление.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508" y="3140968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1A63A"/>
                </a:solidFill>
                <a:latin typeface="Open Sans"/>
                <a:hlinkClick r:id="rId3"/>
              </a:rPr>
              <a:t>Цинк 15 </a:t>
            </a:r>
            <a:r>
              <a:rPr lang="ru-RU" b="1" dirty="0" smtClean="0">
                <a:solidFill>
                  <a:srgbClr val="21A63A"/>
                </a:solidFill>
                <a:latin typeface="Open Sans"/>
                <a:hlinkClick r:id="rId3"/>
              </a:rPr>
              <a:t>мг</a:t>
            </a:r>
            <a:r>
              <a:rPr lang="ru-RU" b="1" dirty="0" smtClean="0">
                <a:solidFill>
                  <a:srgbClr val="21A63A"/>
                </a:solidFill>
                <a:latin typeface="Open Sans"/>
              </a:rPr>
              <a:t>     </a:t>
            </a:r>
            <a:r>
              <a:rPr lang="ru-RU" b="1" dirty="0" smtClean="0">
                <a:latin typeface="Open Sans"/>
              </a:rPr>
              <a:t>950 </a:t>
            </a:r>
            <a:r>
              <a:rPr lang="ru-RU" b="1" dirty="0" err="1" smtClean="0">
                <a:latin typeface="Open Sans"/>
              </a:rPr>
              <a:t>руб</a:t>
            </a:r>
            <a:endParaRPr lang="ru-RU" dirty="0">
              <a:latin typeface="Open Sans"/>
            </a:endParaRPr>
          </a:p>
          <a:p>
            <a:r>
              <a:rPr lang="ru-RU" dirty="0">
                <a:latin typeface="Open Sans"/>
              </a:rPr>
              <a:t>Цинк - компонент необходимый для нормального функционирования нашего организма. Дефицит цинка во всем мире грозит вылиться в настоящую катастрофу.</a:t>
            </a:r>
          </a:p>
          <a:p>
            <a:r>
              <a:rPr lang="ru-RU" dirty="0">
                <a:latin typeface="Open Sans"/>
              </a:rPr>
              <a:t>Применение: 1 таблетка 2 раза в день утром и вечером во время еды.</a:t>
            </a:r>
          </a:p>
          <a:p>
            <a:r>
              <a:rPr lang="ru-RU" dirty="0">
                <a:latin typeface="Open Sans"/>
              </a:rPr>
              <a:t>Действие: восстанавливает поврежденные клетки и коллагеновую ткань.</a:t>
            </a:r>
            <a:endParaRPr lang="ru-RU" b="0" i="0" dirty="0">
              <a:effectLst/>
              <a:latin typeface="Open San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508" y="5013176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21A63A"/>
                </a:solidFill>
                <a:latin typeface="Open Sans"/>
                <a:hlinkClick r:id="rId4"/>
              </a:rPr>
              <a:t>Коэнзим</a:t>
            </a:r>
            <a:r>
              <a:rPr lang="ru-RU" b="1" dirty="0">
                <a:solidFill>
                  <a:srgbClr val="21A63A"/>
                </a:solidFill>
                <a:latin typeface="Open Sans"/>
                <a:hlinkClick r:id="rId4"/>
              </a:rPr>
              <a:t> Q10 100 </a:t>
            </a:r>
            <a:r>
              <a:rPr lang="ru-RU" b="1" dirty="0" smtClean="0">
                <a:solidFill>
                  <a:srgbClr val="21A63A"/>
                </a:solidFill>
                <a:latin typeface="Open Sans"/>
                <a:hlinkClick r:id="rId4"/>
              </a:rPr>
              <a:t>мг</a:t>
            </a:r>
            <a:r>
              <a:rPr lang="ru-RU" b="1" dirty="0" smtClean="0">
                <a:solidFill>
                  <a:srgbClr val="21A63A"/>
                </a:solidFill>
                <a:latin typeface="Open Sans"/>
              </a:rPr>
              <a:t>    </a:t>
            </a:r>
            <a:r>
              <a:rPr lang="ru-RU" b="1" dirty="0" smtClean="0">
                <a:latin typeface="Open Sans"/>
              </a:rPr>
              <a:t>2020 </a:t>
            </a:r>
            <a:r>
              <a:rPr lang="ru-RU" b="1" dirty="0" err="1" smtClean="0">
                <a:latin typeface="Open Sans"/>
              </a:rPr>
              <a:t>руб</a:t>
            </a:r>
            <a:endParaRPr lang="ru-RU" dirty="0">
              <a:latin typeface="Open Sans"/>
            </a:endParaRPr>
          </a:p>
          <a:p>
            <a:r>
              <a:rPr lang="ru-RU" dirty="0">
                <a:latin typeface="Open Sans"/>
              </a:rPr>
              <a:t>КОЭНЗИМ Q10 является компонентом состава клетки, в частности энергетической её части Митохондрий. И одним из его свойств является антиоксидантное, то есть - нейтрализующее действие свободных радикалов.</a:t>
            </a:r>
          </a:p>
          <a:p>
            <a:r>
              <a:rPr lang="ru-RU" dirty="0">
                <a:latin typeface="Open Sans"/>
              </a:rPr>
              <a:t>Применение: 1 капсула 1 раз в день утром во время еды.</a:t>
            </a:r>
          </a:p>
          <a:p>
            <a:r>
              <a:rPr lang="ru-RU" dirty="0">
                <a:latin typeface="Open Sans"/>
              </a:rPr>
              <a:t>Действие: источник энергии клетки, улучшает обмен газов в </a:t>
            </a:r>
            <a:r>
              <a:rPr lang="ru-RU" dirty="0" err="1">
                <a:latin typeface="Open Sans"/>
              </a:rPr>
              <a:t>альвелах</a:t>
            </a:r>
            <a:r>
              <a:rPr lang="ru-RU" dirty="0">
                <a:latin typeface="Open Sans"/>
              </a:rPr>
              <a:t>.</a:t>
            </a:r>
            <a:endParaRPr lang="ru-RU" b="0" i="0" dirty="0"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27163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2114"/>
          </a:xfrm>
        </p:spPr>
        <p:txBody>
          <a:bodyPr/>
          <a:lstStyle/>
          <a:p>
            <a:r>
              <a:rPr lang="ru-RU" dirty="0" smtClean="0"/>
              <a:t>Подробнее о препаратах: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5"/>
            <a:ext cx="8784976" cy="25202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hlinkClick r:id="rId2"/>
              </a:rPr>
              <a:t>Супер Мега </a:t>
            </a:r>
            <a:r>
              <a:rPr lang="ru-RU" b="1" dirty="0" smtClean="0">
                <a:hlinkClick r:id="rId2"/>
              </a:rPr>
              <a:t>Мульти</a:t>
            </a:r>
            <a:r>
              <a:rPr lang="ru-RU" b="1" dirty="0" smtClean="0"/>
              <a:t>       1500 </a:t>
            </a:r>
            <a:r>
              <a:rPr lang="ru-RU" b="1" dirty="0" err="1" smtClean="0"/>
              <a:t>руб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Супер-Мега Мульти - это по-настоящему широкий спектр витаминов и минералов, в биологически доступной форме для лучшего усвоения. Состав сбалансирован, ни каких конфликтов у витаминов в их усвоении.</a:t>
            </a:r>
          </a:p>
          <a:p>
            <a:r>
              <a:rPr lang="ru-RU" dirty="0"/>
              <a:t>Применение: 1 таблетка 1 раз в день в обед во время еды.</a:t>
            </a:r>
          </a:p>
          <a:p>
            <a:r>
              <a:rPr lang="ru-RU" dirty="0"/>
              <a:t>Действие: комплексный источник витаминов и минералов.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981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Программа поддержки иммунитета от </a:t>
            </a:r>
            <a:r>
              <a:rPr lang="ru-RU" dirty="0" err="1" smtClean="0"/>
              <a:t>Нутрикеа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257800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>
                <a:hlinkClick r:id="rId2"/>
              </a:rPr>
              <a:t>Эхинацея</a:t>
            </a:r>
            <a:r>
              <a:rPr lang="ru-RU" b="1" i="1" dirty="0"/>
              <a:t> </a:t>
            </a:r>
            <a:r>
              <a:rPr lang="ru-RU" b="1" i="1" dirty="0" smtClean="0"/>
              <a:t>(1210 </a:t>
            </a:r>
            <a:r>
              <a:rPr lang="ru-RU" b="1" i="1" dirty="0" err="1" smtClean="0"/>
              <a:t>руб</a:t>
            </a:r>
            <a:r>
              <a:rPr lang="ru-RU" b="1" i="1" dirty="0" smtClean="0"/>
              <a:t>) –</a:t>
            </a:r>
            <a:r>
              <a:rPr lang="ru-RU" b="1" i="1" dirty="0"/>
              <a:t> </a:t>
            </a:r>
            <a:r>
              <a:rPr lang="ru-RU" dirty="0"/>
              <a:t>по 1 капсуле 3 раза в день в течение 2-3 недель. Является природным иммуностимулятором.</a:t>
            </a:r>
          </a:p>
          <a:p>
            <a:r>
              <a:rPr lang="ru-RU" b="1" i="1" dirty="0" err="1">
                <a:hlinkClick r:id="rId3"/>
              </a:rPr>
              <a:t>Пау</a:t>
            </a:r>
            <a:r>
              <a:rPr lang="ru-RU" b="1" i="1" dirty="0">
                <a:hlinkClick r:id="rId3"/>
              </a:rPr>
              <a:t> </a:t>
            </a:r>
            <a:r>
              <a:rPr lang="ru-RU" b="1" i="1" dirty="0" err="1" smtClean="0">
                <a:hlinkClick r:id="rId3"/>
              </a:rPr>
              <a:t>д’Арко</a:t>
            </a:r>
            <a:r>
              <a:rPr lang="ru-RU" b="1" i="1" dirty="0" smtClean="0"/>
              <a:t> (1210 </a:t>
            </a:r>
            <a:r>
              <a:rPr lang="ru-RU" b="1" i="1" dirty="0" err="1" smtClean="0"/>
              <a:t>руб</a:t>
            </a:r>
            <a:r>
              <a:rPr lang="ru-RU" b="1" i="1" dirty="0" smtClean="0"/>
              <a:t>) </a:t>
            </a:r>
            <a:r>
              <a:rPr lang="ru-RU" dirty="0" smtClean="0"/>
              <a:t>– </a:t>
            </a:r>
            <a:r>
              <a:rPr lang="ru-RU" dirty="0"/>
              <a:t>по 1 капсуле 3 раза в день в течение 1 месяца. Повышает сопротивляемость организма к инфекционным заболеваниям. Обладает антибактериальным, антивирусным, противогрибковым действием.</a:t>
            </a:r>
          </a:p>
          <a:p>
            <a:r>
              <a:rPr lang="ru-RU" b="1" i="1" dirty="0" err="1">
                <a:hlinkClick r:id="rId4"/>
              </a:rPr>
              <a:t>Уна</a:t>
            </a:r>
            <a:r>
              <a:rPr lang="ru-RU" b="1" i="1" dirty="0">
                <a:hlinkClick r:id="rId4"/>
              </a:rPr>
              <a:t> дэ Гато. Кошачий </a:t>
            </a:r>
            <a:r>
              <a:rPr lang="ru-RU" b="1" i="1" dirty="0" smtClean="0">
                <a:hlinkClick r:id="rId4"/>
              </a:rPr>
              <a:t>коготь</a:t>
            </a:r>
            <a:r>
              <a:rPr lang="ru-RU" b="1" i="1" dirty="0" smtClean="0"/>
              <a:t> (1480 </a:t>
            </a:r>
            <a:r>
              <a:rPr lang="ru-RU" b="1" i="1" dirty="0" err="1" smtClean="0"/>
              <a:t>руб</a:t>
            </a:r>
            <a:r>
              <a:rPr lang="ru-RU" b="1" i="1" dirty="0" smtClean="0"/>
              <a:t>) </a:t>
            </a:r>
            <a:r>
              <a:rPr lang="ru-RU" dirty="0" smtClean="0"/>
              <a:t>– </a:t>
            </a:r>
            <a:r>
              <a:rPr lang="ru-RU" dirty="0"/>
              <a:t>по 1 таблетке 3 раза в день в течение 1 месяца. Является природным регулятором иммунной системы. Оказывает противовоспалительное, противовирусное и антиоксидантное действие.</a:t>
            </a:r>
          </a:p>
          <a:p>
            <a:r>
              <a:rPr lang="ru-RU" b="1" i="1" u="sng" dirty="0" smtClean="0">
                <a:solidFill>
                  <a:srgbClr val="1010FF"/>
                </a:solidFill>
              </a:rPr>
              <a:t>Молозиво </a:t>
            </a:r>
            <a:r>
              <a:rPr lang="ru-RU" dirty="0"/>
              <a:t> </a:t>
            </a:r>
            <a:r>
              <a:rPr lang="ru-RU" dirty="0" smtClean="0"/>
              <a:t>(1210 </a:t>
            </a:r>
            <a:r>
              <a:rPr lang="ru-RU" dirty="0" err="1" smtClean="0"/>
              <a:t>руб</a:t>
            </a:r>
            <a:r>
              <a:rPr lang="ru-RU" dirty="0" smtClean="0"/>
              <a:t>) – </a:t>
            </a:r>
            <a:r>
              <a:rPr lang="ru-RU" dirty="0"/>
              <a:t>по 1-2 капсуле 2-3 раза в день в течение 1-1,5 месяцев. Повышает защитные силы организма.</a:t>
            </a:r>
          </a:p>
          <a:p>
            <a:r>
              <a:rPr lang="ru-RU" b="1" i="1" dirty="0" err="1">
                <a:hlinkClick r:id="rId5"/>
              </a:rPr>
              <a:t>Спирулина</a:t>
            </a:r>
            <a:r>
              <a:rPr lang="ru-RU" dirty="0"/>
              <a:t> </a:t>
            </a:r>
            <a:r>
              <a:rPr lang="ru-RU" dirty="0" smtClean="0"/>
              <a:t> (1340 </a:t>
            </a:r>
            <a:r>
              <a:rPr lang="ru-RU" dirty="0" err="1" smtClean="0"/>
              <a:t>руб</a:t>
            </a:r>
            <a:r>
              <a:rPr lang="ru-RU" dirty="0" smtClean="0"/>
              <a:t>) – </a:t>
            </a:r>
            <a:r>
              <a:rPr lang="ru-RU" dirty="0"/>
              <a:t>по 1 капсуле 2 раза в день в течение 1,5-2 месяцев. Повышает иммунитет.</a:t>
            </a:r>
          </a:p>
          <a:p>
            <a:r>
              <a:rPr lang="ru-RU" b="1" i="1" dirty="0">
                <a:hlinkClick r:id="rId6"/>
              </a:rPr>
              <a:t>Акулий </a:t>
            </a:r>
            <a:r>
              <a:rPr lang="ru-RU" b="1" i="1" dirty="0" smtClean="0">
                <a:hlinkClick r:id="rId6"/>
              </a:rPr>
              <a:t>хрящ</a:t>
            </a:r>
            <a:r>
              <a:rPr lang="ru-RU" b="1" i="1" dirty="0" smtClean="0"/>
              <a:t> (1860 </a:t>
            </a:r>
            <a:r>
              <a:rPr lang="ru-RU" b="1" i="1" dirty="0" err="1" smtClean="0"/>
              <a:t>руб</a:t>
            </a:r>
            <a:r>
              <a:rPr lang="ru-RU" b="1" i="1" dirty="0" smtClean="0"/>
              <a:t>) </a:t>
            </a:r>
            <a:r>
              <a:rPr lang="ru-RU" dirty="0"/>
              <a:t> – по 1 капсулы 3 раза в день. Обладает иммуностимулирующим, противоаллергическим и общеукрепляющим действием.</a:t>
            </a:r>
          </a:p>
          <a:p>
            <a:r>
              <a:rPr lang="ru-RU" b="1" i="1" u="sng" dirty="0" smtClean="0">
                <a:solidFill>
                  <a:srgbClr val="1010FF"/>
                </a:solidFill>
                <a:hlinkClick r:id="rId7"/>
              </a:rPr>
              <a:t>Омега</a:t>
            </a:r>
            <a:r>
              <a:rPr lang="ru-RU" b="1" i="1" u="sng" dirty="0">
                <a:solidFill>
                  <a:srgbClr val="1010FF"/>
                </a:solidFill>
              </a:rPr>
              <a:t> </a:t>
            </a:r>
            <a:r>
              <a:rPr lang="ru-RU" b="1" i="1" u="sng" dirty="0" smtClean="0">
                <a:solidFill>
                  <a:srgbClr val="1010FF"/>
                </a:solidFill>
              </a:rPr>
              <a:t>Ойл </a:t>
            </a:r>
            <a:r>
              <a:rPr lang="ru-RU" dirty="0" smtClean="0"/>
              <a:t>(1500 </a:t>
            </a:r>
            <a:r>
              <a:rPr lang="ru-RU" dirty="0" err="1" smtClean="0"/>
              <a:t>руб</a:t>
            </a:r>
            <a:r>
              <a:rPr lang="ru-RU" dirty="0" smtClean="0"/>
              <a:t>)  – </a:t>
            </a:r>
            <a:r>
              <a:rPr lang="ru-RU" dirty="0"/>
              <a:t>по 1 капсуле 2 раза в день в течение 1-2 месяцев. Усиливает иммунную защиту организма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63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6294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Продукция для защиты от </a:t>
            </a:r>
            <a:r>
              <a:rPr lang="ru-RU" b="1" dirty="0" err="1" smtClean="0">
                <a:solidFill>
                  <a:srgbClr val="C00000"/>
                </a:solidFill>
              </a:rPr>
              <a:t>коронавируса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в компании Арго: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300" y="1556792"/>
            <a:ext cx="885819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1. Чистая вода. </a:t>
            </a:r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Увлажнённые 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слизистые - это первый барьер на пути вируса. Пить воду следует из расчёта 30-40 мл на кг веса, минимум. Вода должна быть комнатной температуры, можно тёплая</a:t>
            </a:r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. 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Фильтры Арго</a:t>
            </a:r>
            <a:endParaRPr lang="ru-RU" sz="2000" b="1" dirty="0">
              <a:solidFill>
                <a:srgbClr val="000000"/>
              </a:solidFill>
              <a:latin typeface="OpenSans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2. </a:t>
            </a:r>
            <a:r>
              <a:rPr lang="ru-RU" sz="2000" b="1" dirty="0">
                <a:solidFill>
                  <a:srgbClr val="000000"/>
                </a:solidFill>
                <a:latin typeface="OpenSans"/>
              </a:rPr>
              <a:t>З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доровье </a:t>
            </a:r>
            <a:r>
              <a:rPr lang="ru-RU" sz="2000" b="1" dirty="0">
                <a:solidFill>
                  <a:srgbClr val="000000"/>
                </a:solidFill>
                <a:latin typeface="OpenSans"/>
              </a:rPr>
              <a:t>кишечной микрофлоры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. 80% нашего иммунитета - в кишечнике. </a:t>
            </a:r>
            <a:endParaRPr lang="ru-RU" sz="2000" dirty="0" smtClean="0">
              <a:solidFill>
                <a:srgbClr val="000000"/>
              </a:solidFill>
              <a:latin typeface="OpenSans"/>
            </a:endParaRPr>
          </a:p>
          <a:p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Нутриконы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литовиты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, кедровая сила, </a:t>
            </a:r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альгинат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 кальция.</a:t>
            </a:r>
            <a:endParaRPr lang="ru-RU" sz="2000" b="1" dirty="0">
              <a:solidFill>
                <a:srgbClr val="000000"/>
              </a:solidFill>
              <a:latin typeface="OpenSans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3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. Также для кишечника важны про- и пре-</a:t>
            </a:r>
            <a:r>
              <a:rPr lang="ru-RU" sz="2000" dirty="0" err="1">
                <a:solidFill>
                  <a:srgbClr val="000000"/>
                </a:solidFill>
                <a:latin typeface="OpenSans"/>
              </a:rPr>
              <a:t>биотики</a:t>
            </a:r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.</a:t>
            </a:r>
          </a:p>
          <a:p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Курунга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куэмсилы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курунговиты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ацидофилус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 экстра, </a:t>
            </a:r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пектолакт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литовит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 С</a:t>
            </a:r>
            <a:endParaRPr lang="ru-RU" sz="2000" b="1" dirty="0">
              <a:solidFill>
                <a:srgbClr val="000000"/>
              </a:solidFill>
              <a:latin typeface="OpenSans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OpenSans"/>
              </a:rPr>
              <a:t>4. Для здоровья клеточных мембран 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- Омега-3. А значит, в рационе должна быть мелкая жирная северная рыба, в первую очередь - сельдь, скумбрия, анчоусы</a:t>
            </a:r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. 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Омега Ойл, кедровые масла, салатные масла</a:t>
            </a:r>
            <a:endParaRPr lang="ru-RU" sz="2000" b="1" dirty="0">
              <a:solidFill>
                <a:srgbClr val="000000"/>
              </a:solidFill>
              <a:latin typeface="OpenSans"/>
            </a:endParaRPr>
          </a:p>
          <a:p>
            <a:r>
              <a:rPr lang="ru-RU" sz="2000" b="1" dirty="0">
                <a:solidFill>
                  <a:srgbClr val="000000"/>
                </a:solidFill>
                <a:latin typeface="OpenSans"/>
              </a:rPr>
              <a:t>5. Витамин Д 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- самый иммуномодулирующий витамин. Можно пить его в препаратах или добавках, чтобы получать не менее 3-5 </a:t>
            </a:r>
            <a:r>
              <a:rPr lang="ru-RU" sz="2000" dirty="0" err="1">
                <a:solidFill>
                  <a:srgbClr val="000000"/>
                </a:solidFill>
                <a:latin typeface="OpenSans"/>
              </a:rPr>
              <a:t>тыс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 МЕ в день</a:t>
            </a:r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.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Токсидонт-май с витамином Д</a:t>
            </a:r>
            <a:endParaRPr lang="ru-RU" sz="2000" b="1" dirty="0">
              <a:solidFill>
                <a:srgbClr val="000000"/>
              </a:solidFill>
              <a:latin typeface="OpenSans"/>
            </a:endParaRPr>
          </a:p>
          <a:p>
            <a:endParaRPr lang="ru-RU" dirty="0">
              <a:solidFill>
                <a:srgbClr val="000000"/>
              </a:solidFill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718015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Средства защиты от вирусов фирмы «</a:t>
            </a:r>
            <a:r>
              <a:rPr lang="ru-RU" b="1" dirty="0" err="1" smtClean="0">
                <a:solidFill>
                  <a:srgbClr val="C00000"/>
                </a:solidFill>
              </a:rPr>
              <a:t>Фитолайн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1" y="1761233"/>
            <a:ext cx="4330824" cy="2404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едой, 3 раза в день, употребить 2 таблетки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Лесмин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запивая стаканом воды с 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ч.л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«Сиропа с хлорофиллом» и 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ч.л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«Капли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Фитолон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endParaRPr lang="ru-RU" dirty="0"/>
          </a:p>
        </p:txBody>
      </p:sp>
      <p:pic>
        <p:nvPicPr>
          <p:cNvPr id="4" name="Рисунок 3" descr="лесмин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3953" y="1662113"/>
            <a:ext cx="8191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Сироп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3875" y="1200286"/>
            <a:ext cx="981075" cy="217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фото лосьон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3300" y="1547507"/>
            <a:ext cx="1333500" cy="1790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8884" y="4264645"/>
            <a:ext cx="440774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Несколько</a:t>
            </a:r>
            <a:r>
              <a:rPr lang="ru-R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день, особенно возвращаясь с улицы, промывайте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носовые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пазухи мылом «Мыло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глицериновое туалетное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пастой хвойной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хлорофилло-каротиновой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коробк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1653" y="4433947"/>
            <a:ext cx="2151723" cy="147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564617" y="3516745"/>
            <a:ext cx="1478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цена </a:t>
            </a:r>
            <a:r>
              <a:rPr lang="ru-RU" b="1" dirty="0" smtClean="0"/>
              <a:t>445 </a:t>
            </a:r>
            <a:r>
              <a:rPr lang="ru-RU" b="1" dirty="0" err="1"/>
              <a:t>руб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207997" y="3491309"/>
            <a:ext cx="1478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цена </a:t>
            </a:r>
            <a:r>
              <a:rPr lang="ru-RU" b="1" dirty="0" smtClean="0"/>
              <a:t>565 </a:t>
            </a:r>
            <a:r>
              <a:rPr lang="ru-RU" b="1" dirty="0" err="1"/>
              <a:t>руб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39989" y="6018328"/>
            <a:ext cx="1478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цена </a:t>
            </a:r>
            <a:r>
              <a:rPr lang="ru-RU" b="1" dirty="0" smtClean="0"/>
              <a:t>445 </a:t>
            </a:r>
            <a:r>
              <a:rPr lang="ru-RU" b="1" dirty="0" err="1"/>
              <a:t>руб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62850" y="3549867"/>
            <a:ext cx="1478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цена </a:t>
            </a:r>
            <a:r>
              <a:rPr lang="ru-RU" b="1" dirty="0" smtClean="0"/>
              <a:t>740 </a:t>
            </a:r>
            <a:r>
              <a:rPr lang="ru-RU" b="1" dirty="0" err="1"/>
              <a:t>руб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033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19" y="2710580"/>
            <a:ext cx="2346982" cy="12321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31E767-D491-4466-BCE0-F386018C8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57494"/>
            <a:ext cx="1584800" cy="1056533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6B0D3C3D-5CE5-4A41-BC62-E7AB958E3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361" y="1171404"/>
            <a:ext cx="1413145" cy="2513032"/>
          </a:xfrm>
          <a:prstGeom prst="rect">
            <a:avLst/>
          </a:prstGeom>
        </p:spPr>
      </p:pic>
      <p:pic>
        <p:nvPicPr>
          <p:cNvPr id="14" name="Picture 3" descr="C:\Users\sales1\Desktop\фото\лопух корень.jpg">
            <a:extLst>
              <a:ext uri="{FF2B5EF4-FFF2-40B4-BE49-F238E27FC236}">
                <a16:creationId xmlns:a16="http://schemas.microsoft.com/office/drawing/2014/main" id="{28DE2E07-4946-4067-B627-A09821EEE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r="11099"/>
          <a:stretch/>
        </p:blipFill>
        <p:spPr bwMode="auto">
          <a:xfrm>
            <a:off x="4956729" y="5606258"/>
            <a:ext cx="1689070" cy="1404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229CC3-87AD-4AED-9C8F-29ACF2B25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891" y="4175089"/>
            <a:ext cx="1315713" cy="24766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E3C5B2-F71C-48CA-982A-F7467B880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32" y="4249691"/>
            <a:ext cx="1263612" cy="2327429"/>
          </a:xfrm>
          <a:prstGeom prst="rect">
            <a:avLst/>
          </a:prstGeom>
        </p:spPr>
      </p:pic>
      <p:sp>
        <p:nvSpPr>
          <p:cNvPr id="17" name="Текст 4">
            <a:extLst>
              <a:ext uri="{FF2B5EF4-FFF2-40B4-BE49-F238E27FC236}">
                <a16:creationId xmlns:a16="http://schemas.microsoft.com/office/drawing/2014/main" id="{433791BF-C0B2-4548-83C5-A40052A6FE3E}"/>
              </a:ext>
            </a:extLst>
          </p:cNvPr>
          <p:cNvSpPr txBox="1">
            <a:spLocks/>
          </p:cNvSpPr>
          <p:nvPr/>
        </p:nvSpPr>
        <p:spPr>
          <a:xfrm>
            <a:off x="230904" y="1678237"/>
            <a:ext cx="3109876" cy="2209360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ФИТОСАНАЦИЯ</a:t>
            </a:r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УБИРАЕМ МЕТАБОЛИТЫ – ПРОВОКАТОРЫ ВОСПАЛЕНИЯ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УСТРАНЯЕМ ХРОНИЧЕСКОЕ ВОСПАЛЕНИЕ (СВОБОДНЫЕ РАДИКАЛЫ)</a:t>
            </a:r>
            <a:endParaRPr lang="ru-RU" sz="1800" dirty="0">
              <a:solidFill>
                <a:prstClr val="black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07EE6A0-6687-46B7-9E8A-5A7C50AC4A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25" y="568365"/>
            <a:ext cx="1222439" cy="20065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29146" y="1679529"/>
            <a:ext cx="2322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ПОПУЛИН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Ликвидация паразитов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Грибов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подавление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 патогенных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нормализация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желчеотделения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2932" y="4249691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ЭКСТРАКТ КОРНЯ ЛОПУХА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Ликвидация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синдрома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порозного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кишечника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нормализация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пищевой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толерантности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агрессивного иммунного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стимуляция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выделительных систем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9412" y="68595"/>
            <a:ext cx="89253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вирусов от «Биолита» </a:t>
            </a:r>
            <a:endParaRPr lang="ru-RU" sz="3600" dirty="0">
              <a:solidFill>
                <a:srgbClr val="0066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4729095"/>
            <a:ext cx="3131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Популин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1180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Порулин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ДГК 1320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Экорсол 320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Токсидонт-май 835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Токсидонт-май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ДГК 865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3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вал 26">
            <a:extLst>
              <a:ext uri="{FF2B5EF4-FFF2-40B4-BE49-F238E27FC236}">
                <a16:creationId xmlns:a16="http://schemas.microsoft.com/office/drawing/2014/main" id="{2AB8F6A4-AD3C-4D58-8A4D-572E7A752ACE}"/>
              </a:ext>
            </a:extLst>
          </p:cNvPr>
          <p:cNvSpPr/>
          <p:nvPr/>
        </p:nvSpPr>
        <p:spPr>
          <a:xfrm>
            <a:off x="0" y="5454966"/>
            <a:ext cx="1241327" cy="124393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5" name="Picture 2" descr="D:\Полей Т\tanaksol-plyus-n-1200x6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92238"/>
            <a:ext cx="1478094" cy="123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2329CF4-C593-4B21-AF2E-802B50239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69" y="3889065"/>
            <a:ext cx="1596271" cy="15962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343071-5E5D-4F02-8A40-FB528BC3F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039" y="3889065"/>
            <a:ext cx="1520763" cy="1520763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E125CF6B-9C46-4F10-AAD1-D959D970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237" y="142662"/>
            <a:ext cx="1531346" cy="41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252C0F0E-4D33-401F-8037-7142AAEEF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15" y="1257300"/>
            <a:ext cx="1046619" cy="26400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5B1BDA-C575-4053-A7FC-6E0818154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95" y="1696050"/>
            <a:ext cx="1115481" cy="20545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1113F8-ECC9-4B7C-995E-3DE87547DD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54" y="3877696"/>
            <a:ext cx="883639" cy="154349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AAF7779-1F93-4611-B7D7-111C36E0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08" y="1652317"/>
            <a:ext cx="1139344" cy="214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D4AC85-A5F3-4D6B-9E38-7A16A66067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14" y="3922075"/>
            <a:ext cx="863549" cy="15207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16DEA5-8B0D-473F-9F5C-B9CF7876D46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910" y="3836092"/>
            <a:ext cx="815129" cy="1520763"/>
          </a:xfrm>
          <a:prstGeom prst="rect">
            <a:avLst/>
          </a:prstGeom>
        </p:spPr>
      </p:pic>
      <p:pic>
        <p:nvPicPr>
          <p:cNvPr id="20" name="Picture 3" descr="C:\Users\sales1\Desktop\новые фото\Florenta-200ml-a2-18,5cm.png">
            <a:extLst>
              <a:ext uri="{FF2B5EF4-FFF2-40B4-BE49-F238E27FC236}">
                <a16:creationId xmlns:a16="http://schemas.microsoft.com/office/drawing/2014/main" id="{FBE7C3EF-7D47-4560-ABA4-93EF1F600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008" y="639151"/>
            <a:ext cx="1383472" cy="331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F:\Картинки\фото продукции\июль2018\Биолит Каменное масло Арго\Витамикс.png">
            <a:extLst>
              <a:ext uri="{FF2B5EF4-FFF2-40B4-BE49-F238E27FC236}">
                <a16:creationId xmlns:a16="http://schemas.microsoft.com/office/drawing/2014/main" id="{B5F34EA6-7FA9-45C7-92F5-19F51E269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085" y="5356855"/>
            <a:ext cx="961981" cy="158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 4">
            <a:extLst>
              <a:ext uri="{FF2B5EF4-FFF2-40B4-BE49-F238E27FC236}">
                <a16:creationId xmlns:a16="http://schemas.microsoft.com/office/drawing/2014/main" id="{7CDFF6F9-B6B9-4E19-925A-6E5B3F79CC5A}"/>
              </a:ext>
            </a:extLst>
          </p:cNvPr>
          <p:cNvSpPr txBox="1">
            <a:spLocks/>
          </p:cNvSpPr>
          <p:nvPr/>
        </p:nvSpPr>
        <p:spPr>
          <a:xfrm>
            <a:off x="159708" y="921072"/>
            <a:ext cx="3118909" cy="2448271"/>
          </a:xfrm>
          <a:prstGeom prst="rect">
            <a:avLst/>
          </a:prstGeom>
          <a:solidFill>
            <a:schemeClr val="bg1"/>
          </a:solidFill>
          <a:ln w="57150">
            <a:solidFill>
              <a:srgbClr val="1D4B29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b="1" dirty="0" smtClean="0">
              <a:solidFill>
                <a:srgbClr val="2955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smtClean="0">
                <a:solidFill>
                  <a:srgbClr val="2955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ФИТООПТИМИЗАЦИЯ (</a:t>
            </a:r>
            <a:r>
              <a:rPr lang="ru-RU" sz="1800" dirty="0" smtClean="0">
                <a:solidFill>
                  <a:srgbClr val="2955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восстановление метаболической функции </a:t>
            </a:r>
            <a:r>
              <a:rPr lang="ru-RU" sz="1800" dirty="0" err="1" smtClean="0">
                <a:solidFill>
                  <a:srgbClr val="2955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микробиоты</a:t>
            </a:r>
            <a:r>
              <a:rPr lang="ru-RU" sz="1800" b="1" dirty="0" smtClean="0">
                <a:solidFill>
                  <a:srgbClr val="2955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2955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ВИТАМИНЫ</a:t>
            </a:r>
            <a:endParaRPr lang="ru-RU" sz="1800" b="1" dirty="0">
              <a:solidFill>
                <a:srgbClr val="2955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955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АНТИОКСИДАНТЫ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2955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МИКРО-МАКРОЭЛЕМЕНТЫ</a:t>
            </a:r>
            <a:endParaRPr lang="ru-RU" sz="1800" dirty="0">
              <a:solidFill>
                <a:srgbClr val="295538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1E0ABB9-D8C0-4DF2-8C7E-568E2FDC251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73" y="5356855"/>
            <a:ext cx="920515" cy="1440160"/>
          </a:xfrm>
          <a:prstGeom prst="rect">
            <a:avLst/>
          </a:prstGeom>
        </p:spPr>
      </p:pic>
      <p:pic>
        <p:nvPicPr>
          <p:cNvPr id="23" name="Picture 11" descr="F:\Картинки\фото продукции\июль2018\Биолит Каменное масло Арго\Эсобел.png">
            <a:extLst>
              <a:ext uri="{FF2B5EF4-FFF2-40B4-BE49-F238E27FC236}">
                <a16:creationId xmlns:a16="http://schemas.microsoft.com/office/drawing/2014/main" id="{57988FFE-1FBF-42E3-923B-F1AE416F1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989" y="3836092"/>
            <a:ext cx="1080907" cy="168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D:\Полей Т\argozid-01.19-500x50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37" y="5430281"/>
            <a:ext cx="701326" cy="131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D:\Полей Т\030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80" y="5466016"/>
            <a:ext cx="786011" cy="139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09105AD8-D9B5-467F-AA14-26039C5BC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4" t="12389" r="29466" b="4315"/>
          <a:stretch>
            <a:fillRect/>
          </a:stretch>
        </p:blipFill>
        <p:spPr bwMode="auto">
          <a:xfrm>
            <a:off x="5504659" y="5348149"/>
            <a:ext cx="916321" cy="160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" name="Picture 7" descr="D:\Полей Т\urolizin-01.19-500x500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60" y="4275809"/>
            <a:ext cx="740298" cy="14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DCEB531E-77D3-4D3D-B9B5-31B2A1F5D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44" y="5439023"/>
            <a:ext cx="836539" cy="141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5">
            <a:extLst>
              <a:ext uri="{FF2B5EF4-FFF2-40B4-BE49-F238E27FC236}">
                <a16:creationId xmlns:a16="http://schemas.microsoft.com/office/drawing/2014/main" id="{6E5A3E11-150F-4186-8B00-C194253E4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245" y="5362862"/>
            <a:ext cx="830999" cy="145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060F506-8E33-419A-85C6-F09179B92D1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68" y="5457195"/>
            <a:ext cx="894274" cy="1375423"/>
          </a:xfrm>
          <a:prstGeom prst="rect">
            <a:avLst/>
          </a:prstGeom>
        </p:spPr>
      </p:pic>
      <p:pic>
        <p:nvPicPr>
          <p:cNvPr id="24" name="Picture 6" descr="D:\Полей Т\248_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58" y="5479568"/>
            <a:ext cx="711704" cy="1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7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Рекомендации практикующих врачей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8"/>
          <a:stretch/>
        </p:blipFill>
        <p:spPr>
          <a:xfrm>
            <a:off x="179512" y="952969"/>
            <a:ext cx="8784976" cy="5918137"/>
          </a:xfrm>
        </p:spPr>
      </p:pic>
    </p:spTree>
    <p:extLst>
      <p:ext uri="{BB962C8B-B14F-4D97-AF65-F5344CB8AC3E}">
        <p14:creationId xmlns:p14="http://schemas.microsoft.com/office/powerpoint/2010/main" val="3321380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Укрепление иммунитета!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764704"/>
            <a:ext cx="7272808" cy="5928025"/>
          </a:xfrm>
        </p:spPr>
      </p:pic>
      <p:sp>
        <p:nvSpPr>
          <p:cNvPr id="10" name="Прямоугольник 9"/>
          <p:cNvSpPr/>
          <p:nvPr/>
        </p:nvSpPr>
        <p:spPr>
          <a:xfrm>
            <a:off x="6154506" y="5157192"/>
            <a:ext cx="2987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Витамикс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485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Флавигран 515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Гепатосол 400, 1000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Флорента   320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885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10" y="1829591"/>
            <a:ext cx="1044318" cy="165215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660232" y="1719438"/>
            <a:ext cx="1001637" cy="171556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001" y="53903"/>
            <a:ext cx="8568952" cy="1124426"/>
          </a:xfrm>
          <a:solidFill>
            <a:srgbClr val="92D050"/>
          </a:solidFill>
        </p:spPr>
        <p:txBody>
          <a:bodyPr>
            <a:noAutofit/>
          </a:bodyPr>
          <a:lstStyle/>
          <a:p>
            <a:pPr lvl="0"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Оптимальный набор для укрепления иммунитета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5" descr="C:\Users\sales1\Desktop\новые фото\Florenta-200ml-a2-18,5cm.png">
            <a:extLst>
              <a:ext uri="{FF2B5EF4-FFF2-40B4-BE49-F238E27FC236}">
                <a16:creationId xmlns:a16="http://schemas.microsoft.com/office/drawing/2014/main" id="{EB4EAD9E-38F4-4ED8-98D1-DA02E3B3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847" y="1124426"/>
            <a:ext cx="1159261" cy="239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Капля 17"/>
          <p:cNvSpPr/>
          <p:nvPr/>
        </p:nvSpPr>
        <p:spPr>
          <a:xfrm rot="10800000">
            <a:off x="1865708" y="1691901"/>
            <a:ext cx="1034826" cy="963767"/>
          </a:xfrm>
          <a:prstGeom prst="teardrop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Капля 19"/>
          <p:cNvSpPr/>
          <p:nvPr/>
        </p:nvSpPr>
        <p:spPr>
          <a:xfrm rot="5400000">
            <a:off x="866888" y="1672536"/>
            <a:ext cx="958154" cy="1008112"/>
          </a:xfrm>
          <a:prstGeom prst="teardrop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515676" y="6211669"/>
            <a:ext cx="61900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вирусных заболеваний!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08" y="1797344"/>
            <a:ext cx="1496149" cy="1608310"/>
          </a:xfrm>
          <a:prstGeom prst="rect">
            <a:avLst/>
          </a:prstGeom>
        </p:spPr>
      </p:pic>
      <p:sp>
        <p:nvSpPr>
          <p:cNvPr id="34" name="Текст 3"/>
          <p:cNvSpPr txBox="1">
            <a:spLocks/>
          </p:cNvSpPr>
          <p:nvPr/>
        </p:nvSpPr>
        <p:spPr>
          <a:xfrm>
            <a:off x="4089231" y="3657307"/>
            <a:ext cx="4803249" cy="23762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 и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всегда!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ФЛОРЕНТА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ЭКСТРАКТ КОРНЯ ЛОПУХА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ПОПУЛИН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ГЕПАТОСОЛ</a:t>
            </a:r>
            <a:endParaRPr lang="ru-RU" sz="24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Капля 16"/>
          <p:cNvSpPr/>
          <p:nvPr/>
        </p:nvSpPr>
        <p:spPr>
          <a:xfrm rot="16200000">
            <a:off x="1933953" y="2671473"/>
            <a:ext cx="957036" cy="976128"/>
          </a:xfrm>
          <a:prstGeom prst="teardrop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апля 18"/>
          <p:cNvSpPr/>
          <p:nvPr/>
        </p:nvSpPr>
        <p:spPr>
          <a:xfrm>
            <a:off x="841909" y="2671282"/>
            <a:ext cx="1008112" cy="951615"/>
          </a:xfrm>
          <a:prstGeom prst="teardrop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4001" y="4278493"/>
            <a:ext cx="35457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Флорента   320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Токсидонт-май 835, 865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Популин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1180, 1320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Гепатосол 400, 1000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2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E3E2E8"/>
          </a:solidFill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При воспалительных процессах!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2736"/>
            <a:ext cx="9165515" cy="58052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3078205"/>
            <a:ext cx="35457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Популин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1320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Экорсол форте 1130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Гепатосол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форте 1080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Токсидонт-май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0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Продукция Биолит для </a:t>
            </a:r>
            <a:r>
              <a:rPr lang="ru-RU" b="1" dirty="0" err="1"/>
              <a:t>ФИТОсанации</a:t>
            </a:r>
            <a:r>
              <a:rPr lang="ru-RU" b="1" dirty="0"/>
              <a:t> </a:t>
            </a:r>
            <a:r>
              <a:rPr lang="ru-RU" b="1" dirty="0" err="1"/>
              <a:t>микробиоты</a:t>
            </a:r>
            <a:r>
              <a:rPr lang="ru-RU" b="1" dirty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⠀ </a:t>
            </a:r>
            <a:endParaRPr lang="ru-RU" dirty="0"/>
          </a:p>
          <a:p>
            <a:r>
              <a:rPr lang="ru-RU" b="1" dirty="0"/>
              <a:t>Экорсол</a:t>
            </a:r>
            <a:r>
              <a:rPr lang="ru-RU" dirty="0"/>
              <a:t>-Природный антибиотик; растительный аналог желчных кислот, очищает </a:t>
            </a:r>
            <a:r>
              <a:rPr lang="ru-RU" dirty="0" err="1"/>
              <a:t>микробиоту</a:t>
            </a:r>
            <a:r>
              <a:rPr lang="ru-RU" dirty="0"/>
              <a:t> от паразитов. ⠀ </a:t>
            </a:r>
          </a:p>
          <a:p>
            <a:r>
              <a:rPr lang="ru-RU" b="1" dirty="0"/>
              <a:t>Токсидонт-май, Экстракт корня лопуха </a:t>
            </a:r>
            <a:r>
              <a:rPr lang="ru-RU" dirty="0"/>
              <a:t>-</a:t>
            </a:r>
            <a:r>
              <a:rPr lang="ru-RU" dirty="0" err="1"/>
              <a:t>Детоксикант</a:t>
            </a:r>
            <a:r>
              <a:rPr lang="ru-RU" dirty="0"/>
              <a:t>, инулин которого связывает и выводит токсичные продукты обмена веществ, активизируя при этом работу всех выделительных систем, и является питательной средой для полезных бактерий ⠀ </a:t>
            </a:r>
          </a:p>
          <a:p>
            <a:r>
              <a:rPr lang="ru-RU" b="1" dirty="0"/>
              <a:t>Гепатосол</a:t>
            </a:r>
            <a:r>
              <a:rPr lang="ru-RU" dirty="0"/>
              <a:t> (гранулы, капсулы) Восстанавливает клетки печени. Заставляет вырабатывать белок, который связывает и выводит агрессивные метаболиты. </a:t>
            </a:r>
            <a:endParaRPr lang="ru-RU" dirty="0" smtClean="0"/>
          </a:p>
          <a:p>
            <a:r>
              <a:rPr lang="ru-RU" b="1" dirty="0" err="1"/>
              <a:t>Популин</a:t>
            </a:r>
            <a:r>
              <a:rPr lang="ru-RU" dirty="0"/>
              <a:t> Природный антибиотик; растительный аналог желчных кислот, очищает </a:t>
            </a:r>
            <a:r>
              <a:rPr lang="ru-RU" dirty="0" err="1"/>
              <a:t>микробиоту</a:t>
            </a:r>
            <a:r>
              <a:rPr lang="ru-RU" dirty="0"/>
              <a:t> от паразитов.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577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936798"/>
            <a:ext cx="2438199" cy="193227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376299" y="981554"/>
            <a:ext cx="2570318" cy="370874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20294" y="723574"/>
            <a:ext cx="3008313" cy="4896544"/>
          </a:xfrm>
        </p:spPr>
        <p:txBody>
          <a:bodyPr>
            <a:normAutofit fontScale="62500" lnSpcReduction="20000"/>
          </a:bodyPr>
          <a:lstStyle/>
          <a:p>
            <a:r>
              <a:rPr lang="ru-RU" sz="35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Принимать </a:t>
            </a:r>
          </a:p>
          <a:p>
            <a:r>
              <a:rPr lang="ru-RU" sz="35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 </a:t>
            </a:r>
            <a:r>
              <a:rPr lang="ru-RU" sz="35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всегда! </a:t>
            </a:r>
            <a:endParaRPr lang="ru-RU" sz="35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5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ФЛОРЕНТА</a:t>
            </a:r>
          </a:p>
          <a:p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Водно-паровой 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экстракт пихты 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сибирской</a:t>
            </a:r>
          </a:p>
          <a:p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Универсальный адаптоген и иммуномодулятор.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Производится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 свежесобранной зелени пихты сибирской экстракцией паром под давлением, с разделением водной и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эфиромасляной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фракцией, с последующим концентрированием </a:t>
            </a: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водной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фракции в вакууме </a:t>
            </a: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несколько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5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95421" y="928515"/>
            <a:ext cx="2554332" cy="381482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5" descr="C:\Users\sales1\Desktop\новые фото\Florenta-200ml-a2-18,5cm.png">
            <a:extLst>
              <a:ext uri="{FF2B5EF4-FFF2-40B4-BE49-F238E27FC236}">
                <a16:creationId xmlns:a16="http://schemas.microsoft.com/office/drawing/2014/main" id="{EB4EAD9E-38F4-4ED8-98D1-DA02E3B3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633" y="3000303"/>
            <a:ext cx="1553825" cy="362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sales1\Desktop\новые фото\florenta-krem-a2-10,5cm.png">
            <a:extLst>
              <a:ext uri="{FF2B5EF4-FFF2-40B4-BE49-F238E27FC236}">
                <a16:creationId xmlns:a16="http://schemas.microsoft.com/office/drawing/2014/main" id="{E9061448-81D4-48FF-8F6F-8270EC7DF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32770" t="14055" b="7539"/>
          <a:stretch>
            <a:fillRect/>
          </a:stretch>
        </p:blipFill>
        <p:spPr bwMode="auto">
          <a:xfrm>
            <a:off x="5406486" y="4631480"/>
            <a:ext cx="1047186" cy="2039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33F52C8-DEF9-49D7-A40A-8645AA323270}"/>
              </a:ext>
            </a:extLst>
          </p:cNvPr>
          <p:cNvSpPr txBox="1">
            <a:spLocks/>
          </p:cNvSpPr>
          <p:nvPr/>
        </p:nvSpPr>
        <p:spPr>
          <a:xfrm rot="19832511">
            <a:off x="5253676" y="2283688"/>
            <a:ext cx="1992154" cy="78887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получения 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и </a:t>
            </a:r>
            <a:r>
              <a:rPr lang="ru-RU" sz="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запатентованы в РФ</a:t>
            </a:r>
            <a:endParaRPr lang="ru-RU" sz="33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C:\Users\sales1\Desktop\новые фото\Florenta-50ml-a2-12cm.png">
            <a:extLst>
              <a:ext uri="{FF2B5EF4-FFF2-40B4-BE49-F238E27FC236}">
                <a16:creationId xmlns:a16="http://schemas.microsoft.com/office/drawing/2014/main" id="{8659E5C0-8F8E-44B2-9DC8-C01FBED8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640355"/>
            <a:ext cx="1044515" cy="202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8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11150"/>
          <a:stretch/>
        </p:blipFill>
        <p:spPr>
          <a:xfrm>
            <a:off x="467544" y="42326"/>
            <a:ext cx="7992888" cy="677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53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4816" y="1700808"/>
            <a:ext cx="84352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OpenSans"/>
              </a:rPr>
              <a:t>6. Нужен жир! </a:t>
            </a:r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Мельчайшие 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структурные компоненты лёгких, где и происходит газообмен, альвеолы, изнутри покрыты специальным веществом, </a:t>
            </a:r>
            <a:r>
              <a:rPr lang="ru-RU" sz="2000" dirty="0" err="1">
                <a:solidFill>
                  <a:srgbClr val="000000"/>
                </a:solidFill>
                <a:latin typeface="OpenSans"/>
              </a:rPr>
              <a:t>сурфактантом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. Оно поддерживает альвеолы в форме пузырьков и не даёт им «</a:t>
            </a:r>
            <a:r>
              <a:rPr lang="ru-RU" sz="2000" dirty="0" err="1">
                <a:solidFill>
                  <a:srgbClr val="000000"/>
                </a:solidFill>
                <a:latin typeface="OpenSans"/>
              </a:rPr>
              <a:t>схлопнуться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» на выдохе. А также ускоряет попадание кислорода из альвеол в кровь.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Поэтому 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в народной медицине туберкулёз и другие лёгочные болезни лечат жирным молоком или топлёным маслом. Эти продукты не убивают бактерии, но восстанавливают слой </a:t>
            </a:r>
            <a:r>
              <a:rPr lang="ru-RU" sz="2000" dirty="0" err="1">
                <a:solidFill>
                  <a:srgbClr val="000000"/>
                </a:solidFill>
                <a:latin typeface="OpenSans"/>
              </a:rPr>
              <a:t>сурфактанта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 и снимают симптомы гипоксии</a:t>
            </a:r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. </a:t>
            </a:r>
          </a:p>
          <a:p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В Арго – салатные масла, кедровые масла </a:t>
            </a:r>
            <a:r>
              <a:rPr lang="ru-RU" sz="2000" b="1" dirty="0">
                <a:solidFill>
                  <a:srgbClr val="000000"/>
                </a:solidFill>
                <a:latin typeface="OpenSans"/>
              </a:rPr>
              <a:t>фирмы </a:t>
            </a:r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Дельфа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2000" b="1" dirty="0">
                <a:solidFill>
                  <a:srgbClr val="000000"/>
                </a:solidFill>
                <a:latin typeface="OpenSans"/>
              </a:rPr>
              <a:t>концентрат масляный </a:t>
            </a:r>
            <a:r>
              <a:rPr lang="ru-RU" sz="2000" b="1" dirty="0" err="1">
                <a:solidFill>
                  <a:srgbClr val="000000"/>
                </a:solidFill>
                <a:latin typeface="OpenSans"/>
              </a:rPr>
              <a:t>витапринол</a:t>
            </a:r>
            <a:endParaRPr lang="ru-RU" sz="2000" b="1" dirty="0"/>
          </a:p>
          <a:p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7</a:t>
            </a:r>
            <a:r>
              <a:rPr lang="ru-RU" sz="2000" b="1" dirty="0">
                <a:solidFill>
                  <a:srgbClr val="000000"/>
                </a:solidFill>
                <a:latin typeface="OpenSans"/>
              </a:rPr>
              <a:t>. Полифенолы, пектин, витамины </a:t>
            </a:r>
            <a:r>
              <a:rPr lang="ru-RU" sz="2000" dirty="0">
                <a:solidFill>
                  <a:srgbClr val="000000"/>
                </a:solidFill>
                <a:latin typeface="OpenSans"/>
              </a:rPr>
              <a:t>- это овощи, фрукты и ягоды</a:t>
            </a:r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.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OpenSans"/>
              </a:rPr>
              <a:t>В Арго: </a:t>
            </a:r>
            <a:r>
              <a:rPr lang="ru-RU" sz="2000" b="1" dirty="0" err="1" smtClean="0">
                <a:solidFill>
                  <a:srgbClr val="000000"/>
                </a:solidFill>
                <a:latin typeface="OpenSans"/>
              </a:rPr>
              <a:t>витамикс</a:t>
            </a:r>
            <a:r>
              <a:rPr lang="ru-RU" sz="2000" b="1" dirty="0" smtClean="0">
                <a:solidFill>
                  <a:srgbClr val="000000"/>
                </a:solidFill>
                <a:latin typeface="OpenSans"/>
              </a:rPr>
              <a:t>, </a:t>
            </a:r>
            <a:r>
              <a:rPr lang="ru-RU" sz="2000" b="1" dirty="0" err="1" smtClean="0">
                <a:latin typeface="OpenSans"/>
              </a:rPr>
              <a:t>Мультивит</a:t>
            </a:r>
            <a:r>
              <a:rPr lang="ru-RU" sz="2000" b="1" dirty="0" smtClean="0">
                <a:latin typeface="OpenSans"/>
              </a:rPr>
              <a:t> </a:t>
            </a:r>
            <a:r>
              <a:rPr lang="ru-RU" sz="2000" b="1" dirty="0">
                <a:latin typeface="OpenSans"/>
              </a:rPr>
              <a:t>с </a:t>
            </a:r>
            <a:r>
              <a:rPr lang="ru-RU" sz="2000" b="1" dirty="0" err="1">
                <a:latin typeface="OpenSans"/>
              </a:rPr>
              <a:t>лютеином</a:t>
            </a:r>
            <a:r>
              <a:rPr lang="ru-RU" sz="2000" b="1" dirty="0">
                <a:latin typeface="OpenSans"/>
              </a:rPr>
              <a:t> и </a:t>
            </a:r>
            <a:r>
              <a:rPr lang="ru-RU" sz="2000" b="1" dirty="0" err="1">
                <a:latin typeface="OpenSans"/>
              </a:rPr>
              <a:t>ликопеном</a:t>
            </a:r>
            <a:r>
              <a:rPr lang="ru-RU" sz="2000" b="1" dirty="0">
                <a:latin typeface="OpenSans"/>
              </a:rPr>
              <a:t> 50</a:t>
            </a:r>
            <a:r>
              <a:rPr lang="ru-RU" sz="2000" b="1" dirty="0" smtClean="0">
                <a:latin typeface="OpenSans"/>
              </a:rPr>
              <a:t>+, </a:t>
            </a:r>
            <a:r>
              <a:rPr lang="ru-RU" sz="2000" b="1" dirty="0" err="1">
                <a:latin typeface="OpenSans"/>
              </a:rPr>
              <a:t>С</a:t>
            </a:r>
            <a:r>
              <a:rPr lang="ru-RU" sz="2000" b="1" dirty="0" err="1" smtClean="0">
                <a:latin typeface="OpenSans"/>
              </a:rPr>
              <a:t>упермегамульти</a:t>
            </a:r>
            <a:r>
              <a:rPr lang="ru-RU" sz="2000" b="1" dirty="0" smtClean="0">
                <a:latin typeface="OpenSans"/>
              </a:rPr>
              <a:t>, витаминное ассорти, </a:t>
            </a:r>
            <a:r>
              <a:rPr lang="ru-RU" sz="2000" b="1" dirty="0" err="1" smtClean="0">
                <a:latin typeface="OpenSans"/>
              </a:rPr>
              <a:t>пектолакт</a:t>
            </a:r>
            <a:r>
              <a:rPr lang="ru-RU" sz="2000" b="1" dirty="0" smtClean="0">
                <a:latin typeface="OpenSans"/>
              </a:rPr>
              <a:t>, десертные коктейли от Дельфы</a:t>
            </a:r>
            <a:endParaRPr lang="ru-RU" sz="2000" b="1" dirty="0">
              <a:latin typeface="OpenSans"/>
            </a:endParaRPr>
          </a:p>
          <a:p>
            <a:endParaRPr lang="ru-RU" sz="2000" dirty="0"/>
          </a:p>
        </p:txBody>
      </p:sp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5304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Продукция для защиты от </a:t>
            </a:r>
            <a:r>
              <a:rPr lang="ru-RU" b="1" dirty="0" err="1" smtClean="0">
                <a:solidFill>
                  <a:srgbClr val="C00000"/>
                </a:solidFill>
              </a:rPr>
              <a:t>коронавируса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в компании Арго: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90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291" y="3820685"/>
            <a:ext cx="3192597" cy="27392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Врачи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рекомендуют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включение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Флоренты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комплексную терапию острых воспалительных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заболеваний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верхних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дыхательных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путей.</a:t>
            </a:r>
            <a:endParaRPr lang="ru-RU" sz="16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6485" y="1508251"/>
            <a:ext cx="2818422" cy="2088749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37" y="260648"/>
            <a:ext cx="132437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Когда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кому нужно принимать вашу продукцию?</a:t>
            </a:r>
            <a:endParaRPr lang="ru-RU" sz="2400" dirty="0"/>
          </a:p>
        </p:txBody>
      </p:sp>
      <p:sp>
        <p:nvSpPr>
          <p:cNvPr id="12" name="Капля 11"/>
          <p:cNvSpPr/>
          <p:nvPr/>
        </p:nvSpPr>
        <p:spPr>
          <a:xfrm rot="18932988">
            <a:off x="3254190" y="6034729"/>
            <a:ext cx="619396" cy="625943"/>
          </a:xfrm>
          <a:prstGeom prst="teardrop">
            <a:avLst>
              <a:gd name="adj" fmla="val 127053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4"/>
          <p:cNvSpPr>
            <a:spLocks noGrp="1"/>
          </p:cNvSpPr>
          <p:nvPr>
            <p:ph type="body" sz="half" idx="2"/>
          </p:nvPr>
        </p:nvSpPr>
        <p:spPr>
          <a:xfrm>
            <a:off x="4427984" y="548680"/>
            <a:ext cx="3643085" cy="14621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всегда! </a:t>
            </a:r>
          </a:p>
          <a:p>
            <a:r>
              <a:rPr lang="ru-RU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ФЛОРЕНТА</a:t>
            </a:r>
          </a:p>
          <a:p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B9322CB-385D-4855-8F3B-A239CE102C2E}"/>
              </a:ext>
            </a:extLst>
          </p:cNvPr>
          <p:cNvSpPr/>
          <p:nvPr/>
        </p:nvSpPr>
        <p:spPr>
          <a:xfrm>
            <a:off x="4221224" y="2564904"/>
            <a:ext cx="46901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овышает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иммунные свойства слизистой оболочки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носа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(данные    цитологического исследования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лучшает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динамику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субъективных и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объективных показателей воспаления слизистой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оболочки носа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 заболевания</a:t>
            </a:r>
            <a:r>
              <a:rPr lang="en-US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верхних дыхательных путей;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Превосходит эффекты других адаптогенов в течение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первых 7 дней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применения;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вызывает побочных эффектов даже при длительном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применении.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C:\Users\sales1\Desktop\новые фото\Florenta-50ml-a2-12cm.png">
            <a:extLst>
              <a:ext uri="{FF2B5EF4-FFF2-40B4-BE49-F238E27FC236}">
                <a16:creationId xmlns:a16="http://schemas.microsoft.com/office/drawing/2014/main" id="{8659E5C0-8F8E-44B2-9DC8-C01FBED8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55" y="3630708"/>
            <a:ext cx="865382" cy="14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C:\Users\sales1\Desktop\новые фото\Florenta-200ml-a2-18,5cm.png">
            <a:extLst>
              <a:ext uri="{FF2B5EF4-FFF2-40B4-BE49-F238E27FC236}">
                <a16:creationId xmlns:a16="http://schemas.microsoft.com/office/drawing/2014/main" id="{EB4EAD9E-38F4-4ED8-98D1-DA02E3B3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51" y="2770405"/>
            <a:ext cx="1270512" cy="29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C:\Users\sales1\Desktop\новые фото\florenta-krem-a2-10,5cm.png">
            <a:extLst>
              <a:ext uri="{FF2B5EF4-FFF2-40B4-BE49-F238E27FC236}">
                <a16:creationId xmlns:a16="http://schemas.microsoft.com/office/drawing/2014/main" id="{6BFCB803-4966-405F-9B73-E7FAC0D6A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0" t="14055" b="7539"/>
          <a:stretch>
            <a:fillRect/>
          </a:stretch>
        </p:blipFill>
        <p:spPr bwMode="auto">
          <a:xfrm>
            <a:off x="2123728" y="3972365"/>
            <a:ext cx="733978" cy="143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695218" y="1844740"/>
            <a:ext cx="292701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первого дня жизни </a:t>
            </a:r>
            <a:endParaRPr lang="ru-RU" sz="20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показаниям</a:t>
            </a:r>
            <a:r>
              <a:rPr lang="ru-RU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pPr lvl="0"/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</a:t>
            </a:r>
            <a:r>
              <a:rPr lang="ru-RU" sz="2700" dirty="0">
                <a:latin typeface="Arial" panose="020B0604020202020204" pitchFamily="34" charset="0"/>
                <a:cs typeface="Arial" panose="020B0604020202020204" pitchFamily="34" charset="0"/>
              </a:rPr>
              <a:t>и кому нужно принимать вашу продукцию</a:t>
            </a:r>
            <a:r>
              <a:rPr lang="ru-RU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642866"/>
            <a:ext cx="3816424" cy="193014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всегда! 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ЭКСТРАКТ 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КОРНЯ ЛОПУХА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sales1\Desktop\фото\лопух корень.jpg">
            <a:extLst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r="11099"/>
          <a:stretch/>
        </p:blipFill>
        <p:spPr bwMode="auto">
          <a:xfrm>
            <a:off x="5220072" y="558049"/>
            <a:ext cx="2393853" cy="2654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72765"/>
            <a:ext cx="1440160" cy="202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82529" y="2958043"/>
            <a:ext cx="43011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600" dirty="0" smtClean="0">
                <a:latin typeface="Arial" charset="0"/>
                <a:cs typeface="Times New Roman" pitchFamily="18" charset="0"/>
              </a:rPr>
              <a:t>Концентрированный сок корня лопуха содержит большое количество макро- и микроэлементов:</a:t>
            </a:r>
            <a:endParaRPr lang="ru-RU" altLang="ru-RU" sz="160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37421" y="378904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полисахарид инулин (до 45 %)</a:t>
            </a:r>
          </a:p>
          <a:p>
            <a:pPr marL="285750" indent="-285750">
              <a:buFont typeface="Arial" charset="0"/>
              <a:buChar char="•"/>
            </a:pP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протеин (до 12,5 %)</a:t>
            </a:r>
          </a:p>
          <a:p>
            <a:pPr marL="285750" indent="-285750">
              <a:buFont typeface="Arial" charset="0"/>
              <a:buChar char="•"/>
            </a:pP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эфирное </a:t>
            </a:r>
            <a:r>
              <a:rPr lang="ru-RU" altLang="ru-RU" sz="1600" dirty="0" err="1">
                <a:latin typeface="Arial" charset="0"/>
                <a:ea typeface="Times New Roman" pitchFamily="18" charset="0"/>
                <a:cs typeface="Arial" charset="0"/>
              </a:rPr>
              <a:t>бардановое</a:t>
            </a: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 масло (до 0,17 %)</a:t>
            </a:r>
          </a:p>
          <a:p>
            <a:pPr marL="285750" indent="-285750">
              <a:buFont typeface="Arial" charset="0"/>
              <a:buChar char="•"/>
            </a:pP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дубильные вещества</a:t>
            </a:r>
          </a:p>
          <a:p>
            <a:pPr marL="285750" indent="-285750">
              <a:buFont typeface="Arial" charset="0"/>
              <a:buChar char="•"/>
            </a:pP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Горечи</a:t>
            </a:r>
          </a:p>
          <a:p>
            <a:pPr marL="285750" indent="-285750">
              <a:buFont typeface="Arial" charset="0"/>
              <a:buChar char="•"/>
            </a:pP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пальмитиновую и стеариновую кислоты</a:t>
            </a:r>
          </a:p>
          <a:p>
            <a:pPr marL="285750" indent="-285750">
              <a:buFont typeface="Arial" charset="0"/>
              <a:buChar char="•"/>
            </a:pPr>
            <a:r>
              <a:rPr lang="ru-RU" altLang="ru-RU" sz="1600" dirty="0" err="1">
                <a:latin typeface="Arial" charset="0"/>
                <a:ea typeface="Times New Roman" pitchFamily="18" charset="0"/>
                <a:cs typeface="Arial" charset="0"/>
              </a:rPr>
              <a:t>ситостерин</a:t>
            </a: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, </a:t>
            </a:r>
            <a:r>
              <a:rPr lang="ru-RU" altLang="ru-RU" sz="1600" dirty="0" err="1">
                <a:latin typeface="Arial" charset="0"/>
                <a:ea typeface="Times New Roman" pitchFamily="18" charset="0"/>
                <a:cs typeface="Arial" charset="0"/>
              </a:rPr>
              <a:t>стигмастерин</a:t>
            </a: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, </a:t>
            </a:r>
            <a:r>
              <a:rPr lang="ru-RU" altLang="ru-RU" sz="1600" dirty="0" err="1">
                <a:latin typeface="Arial" charset="0"/>
                <a:ea typeface="Times New Roman" pitchFamily="18" charset="0"/>
                <a:cs typeface="Arial" charset="0"/>
              </a:rPr>
              <a:t>фитостерин</a:t>
            </a: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,</a:t>
            </a:r>
          </a:p>
          <a:p>
            <a:pPr marL="285750" indent="-285750">
              <a:buFont typeface="Arial" charset="0"/>
              <a:buChar char="•"/>
            </a:pP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аспарагин, слизи, смолы</a:t>
            </a:r>
          </a:p>
          <a:p>
            <a:pPr marL="285750" indent="-285750">
              <a:buFont typeface="Arial" charset="0"/>
              <a:buChar char="•"/>
            </a:pPr>
            <a:r>
              <a:rPr lang="ru-RU" altLang="ru-RU" sz="1600" dirty="0">
                <a:latin typeface="Arial" charset="0"/>
                <a:ea typeface="Times New Roman" pitchFamily="18" charset="0"/>
                <a:cs typeface="Arial" charset="0"/>
              </a:rPr>
              <a:t>микро- и макроэлементы (медь, титан, бор, марганец, стронций, цинк, олово, ванадий и железо)</a:t>
            </a:r>
            <a:endParaRPr lang="ru-RU" altLang="ru-RU" sz="1600" dirty="0"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3212976"/>
            <a:ext cx="4013893" cy="3375034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3050"/>
            <a:ext cx="3008313" cy="1162050"/>
          </a:xfrm>
          <a:prstGeom prst="rect">
            <a:avLst/>
          </a:prstGeom>
          <a:solidFill>
            <a:srgbClr val="92D050"/>
          </a:solidFill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и кому нужно принимать вашу продукцию?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7241" y="1206191"/>
            <a:ext cx="2920069" cy="46196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defRPr/>
            </a:pPr>
            <a:r>
              <a:rPr lang="ru-RU" altLang="ru-RU" sz="2400" dirty="0" smtClean="0">
                <a:solidFill>
                  <a:srgbClr val="000000"/>
                </a:solidFill>
                <a:cs typeface="Times New Roman" pitchFamily="18" charset="0"/>
              </a:rPr>
              <a:t>Аспарагин</a:t>
            </a:r>
            <a:endParaRPr lang="ru-RU" altLang="ru-RU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9158" name="Picture 2" descr="&amp;Kcy;&amp;acy;&amp;rcy;&amp;tcy;&amp;icy;&amp;ncy;&amp;kcy;&amp;icy; &amp;pcy;&amp;ocy; &amp;zcy;&amp;acy;&amp;pcy;&amp;rcy;&amp;ocy;&amp;scy;&amp;ucy; &amp;acy;&amp;scy;&amp;pcy;&amp;acy;&amp;rcy;&amp;acy;&amp;gcy;&amp;icy;&amp;n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22" y="2693743"/>
            <a:ext cx="1586654" cy="249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Rectangle 10"/>
          <p:cNvSpPr txBox="1">
            <a:spLocks noChangeArrowheads="1"/>
          </p:cNvSpPr>
          <p:nvPr/>
        </p:nvSpPr>
        <p:spPr bwMode="auto">
          <a:xfrm>
            <a:off x="5391483" y="5345490"/>
            <a:ext cx="321528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6858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Wingdings" pitchFamily="2" charset="2"/>
              <a:buChar char="§"/>
            </a:pP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Оказывает противоопухолевое и антиметастатическое действие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Wingdings" pitchFamily="2" charset="2"/>
              <a:buChar char="§"/>
            </a:pP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Безопасен для живого организма</a:t>
            </a:r>
          </a:p>
        </p:txBody>
      </p:sp>
      <p:sp>
        <p:nvSpPr>
          <p:cNvPr id="49160" name="Rectangle 4"/>
          <p:cNvSpPr txBox="1">
            <a:spLocks noChangeArrowheads="1"/>
          </p:cNvSpPr>
          <p:nvPr/>
        </p:nvSpPr>
        <p:spPr bwMode="auto">
          <a:xfrm>
            <a:off x="242605" y="2624318"/>
            <a:ext cx="417646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685800" indent="-22860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Char char="•"/>
            </a:pP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Адсорбирует различные токсины, тяжелые металлы, </a:t>
            </a:r>
            <a:r>
              <a:rPr lang="ru-RU" altLang="ru-RU" b="0" i="0" dirty="0" err="1">
                <a:solidFill>
                  <a:schemeClr val="tx1"/>
                </a:solidFill>
                <a:latin typeface="Arial" charset="0"/>
              </a:rPr>
              <a:t>радионуклеиды</a:t>
            </a:r>
            <a:endParaRPr lang="ru-RU" altLang="ru-RU" b="0" i="0" dirty="0">
              <a:solidFill>
                <a:schemeClr val="tx1"/>
              </a:solidFill>
              <a:latin typeface="Arial" charset="0"/>
            </a:endParaRP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Char char="•"/>
            </a:pP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Усиливает перистальтику толстого кишечника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Char char="•"/>
            </a:pP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Является питательной средой для «хороших» бактерий в толстом кишечнике (</a:t>
            </a:r>
            <a:r>
              <a:rPr lang="ru-RU" altLang="ru-RU" b="0" i="0" dirty="0" err="1">
                <a:solidFill>
                  <a:schemeClr val="tx1"/>
                </a:solidFill>
                <a:latin typeface="Arial" charset="0"/>
              </a:rPr>
              <a:t>бифидобактерии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Char char="•"/>
            </a:pP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Расщепляется до фруктозы – источника энергии для </a:t>
            </a:r>
            <a:r>
              <a:rPr lang="ru-RU" altLang="ru-RU" b="0" i="0" dirty="0" smtClean="0">
                <a:solidFill>
                  <a:schemeClr val="tx1"/>
                </a:solidFill>
                <a:latin typeface="Arial" charset="0"/>
              </a:rPr>
              <a:t>клеток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Char char="•"/>
            </a:pPr>
            <a:r>
              <a:rPr lang="ru-RU" altLang="ru-RU" b="0" i="0" dirty="0" smtClean="0">
                <a:solidFill>
                  <a:schemeClr val="tx1"/>
                </a:solidFill>
                <a:latin typeface="Arial" charset="0"/>
              </a:rPr>
              <a:t>Способствует 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усвоению витаминов и минералов в организме (особенно </a:t>
            </a:r>
            <a:r>
              <a:rPr lang="ru-RU" altLang="ru-RU" b="0" i="0" dirty="0" err="1">
                <a:solidFill>
                  <a:schemeClr val="tx1"/>
                </a:solidFill>
                <a:latin typeface="Arial" charset="0"/>
              </a:rPr>
              <a:t>Са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,  </a:t>
            </a:r>
            <a:r>
              <a:rPr lang="ru-RU" altLang="ru-RU" b="0" i="0" dirty="0" err="1">
                <a:solidFill>
                  <a:schemeClr val="tx1"/>
                </a:solidFill>
                <a:latin typeface="Arial" charset="0"/>
              </a:rPr>
              <a:t>Mg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ru-RU" altLang="ru-RU" b="0" i="0" dirty="0" err="1">
                <a:solidFill>
                  <a:schemeClr val="tx1"/>
                </a:solidFill>
                <a:latin typeface="Arial" charset="0"/>
              </a:rPr>
              <a:t>Zn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ru-RU" altLang="ru-RU" b="0" i="0" dirty="0" err="1">
                <a:solidFill>
                  <a:schemeClr val="tx1"/>
                </a:solidFill>
                <a:latin typeface="Arial" charset="0"/>
              </a:rPr>
              <a:t>Сu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ru-RU" altLang="ru-RU" b="0" i="0" dirty="0" err="1">
                <a:solidFill>
                  <a:schemeClr val="tx1"/>
                </a:solidFill>
                <a:latin typeface="Arial" charset="0"/>
              </a:rPr>
              <a:t>Fe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 и </a:t>
            </a:r>
            <a:r>
              <a:rPr lang="ru-RU" altLang="ru-RU" b="0" i="0" dirty="0" smtClean="0">
                <a:solidFill>
                  <a:schemeClr val="tx1"/>
                </a:solidFill>
                <a:latin typeface="Arial" charset="0"/>
              </a:rPr>
              <a:t>Р)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Char char="•"/>
            </a:pPr>
            <a:r>
              <a:rPr lang="ru-RU" altLang="ru-RU" b="0" i="0" dirty="0" smtClean="0">
                <a:solidFill>
                  <a:schemeClr val="tx1"/>
                </a:solidFill>
                <a:latin typeface="Arial" charset="0"/>
              </a:rPr>
              <a:t>Улучшает 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обмен липидов (холестерина, фосфолипидов, триглицеридов)  </a:t>
            </a:r>
            <a:endParaRPr lang="ru-RU" altLang="ru-RU" b="0" i="0" dirty="0" smtClean="0">
              <a:solidFill>
                <a:schemeClr val="tx1"/>
              </a:solidFill>
              <a:latin typeface="Arial" charset="0"/>
            </a:endParaRP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Char char="•"/>
            </a:pPr>
            <a:r>
              <a:rPr lang="ru-RU" altLang="ru-RU" b="0" i="0" dirty="0" err="1" smtClean="0">
                <a:solidFill>
                  <a:schemeClr val="tx1"/>
                </a:solidFill>
                <a:latin typeface="Arial" charset="0"/>
              </a:rPr>
              <a:t>Гепатопротектор</a:t>
            </a:r>
            <a:r>
              <a:rPr lang="ru-RU" altLang="ru-RU" b="0" i="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и мягкое </a:t>
            </a:r>
            <a:r>
              <a:rPr lang="ru-RU" altLang="ru-RU" b="0" i="0" dirty="0" smtClean="0">
                <a:solidFill>
                  <a:schemeClr val="tx1"/>
                </a:solidFill>
                <a:latin typeface="Arial" charset="0"/>
              </a:rPr>
              <a:t>желчегонное</a:t>
            </a:r>
          </a:p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ClrTx/>
              <a:buSzPct val="75000"/>
              <a:buFont typeface="Arial" panose="020B0604020202020204" pitchFamily="34" charset="0"/>
              <a:buChar char="•"/>
            </a:pPr>
            <a:r>
              <a:rPr lang="ru-RU" altLang="ru-RU" b="0" i="0" dirty="0" smtClean="0">
                <a:solidFill>
                  <a:schemeClr val="tx1"/>
                </a:solidFill>
                <a:latin typeface="Arial" charset="0"/>
              </a:rPr>
              <a:t>Стимулирует </a:t>
            </a: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кроветворение</a:t>
            </a:r>
          </a:p>
        </p:txBody>
      </p:sp>
      <p:sp>
        <p:nvSpPr>
          <p:cNvPr id="49161" name="Text Box 4"/>
          <p:cNvSpPr txBox="1">
            <a:spLocks noChangeArrowheads="1"/>
          </p:cNvSpPr>
          <p:nvPr/>
        </p:nvSpPr>
        <p:spPr bwMode="auto">
          <a:xfrm>
            <a:off x="5185984" y="6264772"/>
            <a:ext cx="3841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100" i="0" dirty="0">
                <a:solidFill>
                  <a:srgbClr val="C00000"/>
                </a:solidFill>
                <a:latin typeface="Arial" charset="0"/>
              </a:rPr>
              <a:t>ВПЕРВЫЕ ОБНАРУЖЕН УЧЕНЫМИ БИОЛИТ В КОНЦЕНТРИРОВАННОМ СОКЕ КОРНЯ ЛОПУХА</a:t>
            </a:r>
          </a:p>
        </p:txBody>
      </p:sp>
      <p:sp>
        <p:nvSpPr>
          <p:cNvPr id="15" name="Блок-схема: ссылка на другую страницу 14"/>
          <p:cNvSpPr/>
          <p:nvPr/>
        </p:nvSpPr>
        <p:spPr>
          <a:xfrm>
            <a:off x="5480756" y="1822564"/>
            <a:ext cx="2866554" cy="810572"/>
          </a:xfrm>
          <a:prstGeom prst="flowChartOffpageConnector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СВЯЗЫВАЕТ ВРЕДНЫЕ ВЕЩЕСТВА В КРОВИ И ВЫВОДИТ ИХ ЧЕРЕЗ ПОЧКИ ИЗ ОРГАНИЗМА</a:t>
            </a:r>
          </a:p>
        </p:txBody>
      </p:sp>
      <p:pic>
        <p:nvPicPr>
          <p:cNvPr id="49164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59" y="3075686"/>
            <a:ext cx="1062923" cy="141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sales1\Desktop\фото\лопух корень.jpg">
            <a:extLst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r="11099"/>
          <a:stretch/>
        </p:blipFill>
        <p:spPr bwMode="auto">
          <a:xfrm>
            <a:off x="4419069" y="4543686"/>
            <a:ext cx="1025701" cy="1137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Текст 3"/>
          <p:cNvSpPr txBox="1">
            <a:spLocks/>
          </p:cNvSpPr>
          <p:nvPr/>
        </p:nvSpPr>
        <p:spPr>
          <a:xfrm>
            <a:off x="457200" y="1437173"/>
            <a:ext cx="4762872" cy="19301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и всегда! </a:t>
            </a:r>
          </a:p>
          <a:p>
            <a:pPr marL="0" indent="0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ЭКСТРАКТ КОРНЯ ЛОПУХА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7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3050"/>
            <a:ext cx="3008313" cy="1162050"/>
          </a:xfrm>
          <a:prstGeom prst="rect">
            <a:avLst/>
          </a:prstGeom>
          <a:solidFill>
            <a:srgbClr val="92D050"/>
          </a:solidFill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Когда и кому нужно принимать вашу продукцию?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5" name="Picture 3" descr="Картинка 14 из 33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66081"/>
            <a:ext cx="2118468" cy="376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Прямоугольник 5"/>
          <p:cNvSpPr>
            <a:spLocks noChangeArrowheads="1"/>
          </p:cNvSpPr>
          <p:nvPr/>
        </p:nvSpPr>
        <p:spPr bwMode="auto">
          <a:xfrm>
            <a:off x="6839073" y="1124744"/>
            <a:ext cx="1328738" cy="46196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0" i="0" dirty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Инулин </a:t>
            </a:r>
            <a:endParaRPr lang="ru-RU" altLang="ru-RU" sz="2400" b="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9162" name="TextBox 1"/>
          <p:cNvSpPr txBox="1">
            <a:spLocks noChangeArrowheads="1"/>
          </p:cNvSpPr>
          <p:nvPr/>
        </p:nvSpPr>
        <p:spPr bwMode="auto">
          <a:xfrm>
            <a:off x="6338828" y="5491718"/>
            <a:ext cx="2649153" cy="116955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0" i="0" dirty="0">
                <a:solidFill>
                  <a:schemeClr val="tx1"/>
                </a:solidFill>
                <a:latin typeface="Arial" charset="0"/>
              </a:rPr>
              <a:t>ЯВЛЯЕТСЯ ПРЕБИОТИЧЕСКИМ ПРОДУКТОМ ДЛЯ ПИТАНИЯ ПОЛЕЗНОЙ КИШЕЧНОЙ МИКРОФЛОРЫ</a:t>
            </a:r>
          </a:p>
        </p:txBody>
      </p:sp>
      <p:pic>
        <p:nvPicPr>
          <p:cNvPr id="49164" name="Объект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23226"/>
            <a:ext cx="1347412" cy="179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sales1\Desktop\фото\лопух корень.jpg">
            <a:extLst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r="11099"/>
          <a:stretch/>
        </p:blipFill>
        <p:spPr bwMode="auto">
          <a:xfrm>
            <a:off x="3465513" y="4482798"/>
            <a:ext cx="1944216" cy="2156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Текст 3"/>
          <p:cNvSpPr txBox="1">
            <a:spLocks/>
          </p:cNvSpPr>
          <p:nvPr/>
        </p:nvSpPr>
        <p:spPr>
          <a:xfrm>
            <a:off x="457200" y="1437173"/>
            <a:ext cx="4402832" cy="19301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и всегда! </a:t>
            </a:r>
          </a:p>
          <a:p>
            <a:pPr marL="0" indent="0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ЭКСТРАКТ КОРНЯ ЛОПУХА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482596" y="2564904"/>
            <a:ext cx="346672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ru-RU" altLang="ru-RU" sz="2400" b="0" i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Стимулирует все вида обмена </a:t>
            </a:r>
          </a:p>
          <a:p>
            <a:pPr marL="0" indent="0" eaLnBrk="1" hangingPunct="1">
              <a:spcBef>
                <a:spcPct val="0"/>
              </a:spcBef>
              <a:buClrTx/>
              <a:buSzTx/>
              <a:defRPr/>
            </a:pPr>
            <a:r>
              <a:rPr lang="ru-RU" altLang="ru-RU" sz="2400" b="0" i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    в организме;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ru-RU" altLang="ru-RU" sz="2400" b="0" i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Оказывает действие: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lang="ru-RU" altLang="ru-RU" sz="2400" b="0" i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    - мочегонное, 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lang="ru-RU" altLang="ru-RU" sz="2400" b="0" i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    - желчегонное, 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lang="ru-RU" altLang="ru-RU" sz="2400" b="0" i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    - потогонное, 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lang="ru-RU" altLang="ru-RU" sz="2400" b="0" i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    - слабительное,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lang="ru-RU" altLang="ru-RU" sz="2400" b="0" i="0" dirty="0" smtClean="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     - ветрогонное</a:t>
            </a:r>
          </a:p>
        </p:txBody>
      </p:sp>
    </p:spTree>
    <p:extLst>
      <p:ext uri="{BB962C8B-B14F-4D97-AF65-F5344CB8AC3E}">
        <p14:creationId xmlns:p14="http://schemas.microsoft.com/office/powerpoint/2010/main" val="29809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C:\Users\sales1\Desktop\реклама\картинки\Vine-Vera-Ingredient-Spotlight-Actium-Lappa-Root-Extr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27397">
            <a:off x="4967378" y="607987"/>
            <a:ext cx="2019121" cy="179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D:\Печатные издания\Вся продукция\Токсидонт май\Фото\toksidont-ma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14501"/>
            <a:ext cx="2624362" cy="191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7836" y="1817867"/>
            <a:ext cx="456374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6600"/>
              </a:buClr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Arial" pitchFamily="34" charset="0"/>
                <a:cs typeface="Arial" panose="020B0604020202020204" pitchFamily="34" charset="0"/>
              </a:rPr>
              <a:t>Способствует обновлению кишечной микрофлоры </a:t>
            </a:r>
          </a:p>
          <a:p>
            <a:pPr marL="457200" indent="-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Arial" pitchFamily="34" charset="0"/>
                <a:cs typeface="Arial" panose="020B0604020202020204" pitchFamily="34" charset="0"/>
              </a:rPr>
              <a:t>Защищает слизистую ЖКТ</a:t>
            </a:r>
          </a:p>
          <a:p>
            <a:pPr marL="457200" indent="-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Arial" pitchFamily="34" charset="0"/>
                <a:cs typeface="Arial" panose="020B0604020202020204" pitchFamily="34" charset="0"/>
              </a:rPr>
              <a:t>Улучшает желчеотделение</a:t>
            </a:r>
          </a:p>
          <a:p>
            <a:pPr marL="457200" indent="-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Arial" pitchFamily="34" charset="0"/>
                <a:cs typeface="Arial" panose="020B0604020202020204" pitchFamily="34" charset="0"/>
              </a:rPr>
              <a:t>Сдерживает развитие новообразований</a:t>
            </a:r>
          </a:p>
          <a:p>
            <a:pPr marL="457200" indent="-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Arial" pitchFamily="34" charset="0"/>
                <a:cs typeface="Arial" panose="020B0604020202020204" pitchFamily="34" charset="0"/>
              </a:rPr>
              <a:t>Способствует увеличению энергетических ресурсов организма</a:t>
            </a:r>
          </a:p>
          <a:p>
            <a:pPr marL="457200" indent="-45720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dirty="0">
                <a:latin typeface="Arial" pitchFamily="34" charset="0"/>
                <a:cs typeface="Arial" panose="020B0604020202020204" pitchFamily="34" charset="0"/>
              </a:rPr>
              <a:t> Нормализует моторику, снижает газообразование, ликвидирует запор, устраняет синдром раздраженного кишечника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762250" y="836613"/>
            <a:ext cx="3051175" cy="59055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51205" name="Прямоугольник 5"/>
          <p:cNvSpPr>
            <a:spLocks noChangeArrowheads="1"/>
          </p:cNvSpPr>
          <p:nvPr/>
        </p:nvSpPr>
        <p:spPr bwMode="auto">
          <a:xfrm>
            <a:off x="2762250" y="1857375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0" i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ru-RU" altLang="ru-RU" sz="18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Прямоугольник: скругленные углы 7">
            <a:extLst/>
          </p:cNvPr>
          <p:cNvSpPr/>
          <p:nvPr/>
        </p:nvSpPr>
        <p:spPr>
          <a:xfrm>
            <a:off x="4287837" y="5627958"/>
            <a:ext cx="4681537" cy="109696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C00000"/>
              </a:buClr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Сдерживает процесс размножения бактерий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Helicobacter pylori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желудке. </a:t>
            </a:r>
          </a:p>
          <a:p>
            <a:pPr algn="ctr">
              <a:buClr>
                <a:srgbClr val="C00000"/>
              </a:buClr>
              <a:defRPr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Связывает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выводит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токсины из крови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 descr="D:\Печатные издания\Вся продукция\Лопух\Экстракт корня лопуха\Фото\koren-lopuh-extract-a2-9,3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6299"/>
            <a:ext cx="2376265" cy="20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0" y="3672631"/>
            <a:ext cx="1255764" cy="167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57200" y="273050"/>
            <a:ext cx="3008313" cy="1162050"/>
          </a:xfrm>
          <a:prstGeom prst="rect">
            <a:avLst/>
          </a:prstGeom>
          <a:solidFill>
            <a:srgbClr val="92D050"/>
          </a:solidFill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и кому нужно принимать вашу продукцию?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457200" y="1437173"/>
            <a:ext cx="3178696" cy="193014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и всегда! </a:t>
            </a:r>
          </a:p>
          <a:p>
            <a:pPr marL="0" indent="0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ЭКСТРАКТ КОРНЯ ЛОПУХА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5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3" y="2564904"/>
            <a:ext cx="2770239" cy="19399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10711" cy="1162050"/>
          </a:xfrm>
          <a:solidFill>
            <a:srgbClr val="92D050"/>
          </a:solidFill>
        </p:spPr>
        <p:txBody>
          <a:bodyPr anchor="t">
            <a:no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и кому нужно принимать вашу продукцию?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9092" y="5589240"/>
            <a:ext cx="26970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cs typeface="Vrinda" panose="020B0502040204020203" pitchFamily="34" charset="0"/>
              </a:rPr>
              <a:t>жидкий </a:t>
            </a:r>
          </a:p>
          <a:p>
            <a:pPr algn="ctr"/>
            <a:r>
              <a:rPr lang="ru-RU" sz="3200" b="1" dirty="0" smtClean="0">
                <a:cs typeface="Vrinda" panose="020B0502040204020203" pitchFamily="34" charset="0"/>
              </a:rPr>
              <a:t>осиновый кол</a:t>
            </a:r>
            <a:endParaRPr lang="ru-RU" sz="3200" b="1" dirty="0">
              <a:cs typeface="Vrinda" panose="020B0502040204020203" pitchFamily="34" charset="0"/>
            </a:endParaRPr>
          </a:p>
        </p:txBody>
      </p:sp>
      <p:sp>
        <p:nvSpPr>
          <p:cNvPr id="12" name="Текст 3"/>
          <p:cNvSpPr>
            <a:spLocks noGrp="1"/>
          </p:cNvSpPr>
          <p:nvPr>
            <p:ph type="body" sz="half" idx="2"/>
          </p:nvPr>
        </p:nvSpPr>
        <p:spPr>
          <a:xfrm>
            <a:off x="420008" y="1484784"/>
            <a:ext cx="3088964" cy="1489844"/>
          </a:xfrm>
        </p:spPr>
        <p:txBody>
          <a:bodyPr>
            <a:normAutofit fontScale="92500"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всегда! </a:t>
            </a:r>
          </a:p>
          <a:p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ПОПУЛИН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2610">
            <a:off x="39261" y="3663427"/>
            <a:ext cx="6363712" cy="1733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531671">
            <a:off x="983177" y="4784145"/>
            <a:ext cx="5456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cs typeface="Vrinda" panose="020B0502040204020203" pitchFamily="34" charset="0"/>
              </a:rPr>
              <a:t>Осиновый кол с оптическим прицелом</a:t>
            </a:r>
            <a:endParaRPr lang="ru-RU" sz="2400" b="1" i="1" dirty="0">
              <a:cs typeface="Vrinda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9531671">
            <a:off x="1205260" y="3696826"/>
            <a:ext cx="2107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cs typeface="Vrinda" panose="020B0502040204020203" pitchFamily="34" charset="0"/>
              </a:rPr>
              <a:t>Осиновый кол</a:t>
            </a:r>
            <a:endParaRPr lang="ru-RU" sz="2400" b="1" dirty="0">
              <a:cs typeface="Vrinda" panose="020B0502040204020203" pitchFamily="34" charset="0"/>
            </a:endParaRPr>
          </a:p>
        </p:txBody>
      </p:sp>
      <p:pic>
        <p:nvPicPr>
          <p:cNvPr id="13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92" y="1052736"/>
            <a:ext cx="2470353" cy="450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6184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995964422"/>
              </p:ext>
            </p:extLst>
          </p:nvPr>
        </p:nvGraphicFramePr>
        <p:xfrm>
          <a:off x="3707902" y="119549"/>
          <a:ext cx="5238714" cy="647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576" y="3061172"/>
            <a:ext cx="3065957" cy="586775"/>
          </a:xfrm>
        </p:spPr>
        <p:txBody>
          <a:bodyPr anchor="t">
            <a:no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</a:t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АНТИМИКРОБНОГО ДЕЙСТВИЯ 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69421"/>
            <a:ext cx="1206264" cy="32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57200" y="273050"/>
            <a:ext cx="3010711" cy="116205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и кому нужно принимать вашу продукцию?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373207" y="1544802"/>
            <a:ext cx="3178696" cy="148984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и всегда! </a:t>
            </a:r>
          </a:p>
          <a:p>
            <a:pPr marL="0" indent="0">
              <a:buNone/>
            </a:pP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ПОПУЛИН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128640" y="633386"/>
            <a:ext cx="701168" cy="600475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4116206" y="1810194"/>
            <a:ext cx="701168" cy="45648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4116206" y="3757737"/>
            <a:ext cx="701168" cy="48115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4116206" y="2835640"/>
            <a:ext cx="701168" cy="456459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796136" y="767014"/>
            <a:ext cx="782632" cy="660574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57200" y="4318750"/>
            <a:ext cx="3010710" cy="2014021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4128640" y="4844607"/>
            <a:ext cx="701168" cy="481154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574" y="5271633"/>
            <a:ext cx="737237" cy="13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ашивка 12"/>
          <p:cNvSpPr/>
          <p:nvPr/>
        </p:nvSpPr>
        <p:spPr>
          <a:xfrm>
            <a:off x="3119198" y="3292099"/>
            <a:ext cx="348711" cy="504056"/>
          </a:xfrm>
          <a:prstGeom prst="chevr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796136" y="4948770"/>
            <a:ext cx="782632" cy="660574"/>
          </a:xfrm>
          <a:prstGeom prst="ellips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3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322" y="5002925"/>
            <a:ext cx="1499091" cy="14990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50" y="4483433"/>
            <a:ext cx="2350337" cy="235033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68612" y="273050"/>
            <a:ext cx="3008313" cy="116205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Когда и кому нужно принимать вашу продукцию?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3"/>
          <p:cNvSpPr txBox="1">
            <a:spLocks/>
          </p:cNvSpPr>
          <p:nvPr/>
        </p:nvSpPr>
        <p:spPr>
          <a:xfrm>
            <a:off x="179512" y="1630791"/>
            <a:ext cx="4087364" cy="10577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и всегда! </a:t>
            </a:r>
          </a:p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ГЕПАТОСОЛ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66920878"/>
              </p:ext>
            </p:extLst>
          </p:nvPr>
        </p:nvGraphicFramePr>
        <p:xfrm>
          <a:off x="3756503" y="599381"/>
          <a:ext cx="5220072" cy="4013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34305" y="3284984"/>
            <a:ext cx="3276925" cy="3236359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3707904" y="1556792"/>
            <a:ext cx="1556507" cy="1352747"/>
            <a:chOff x="1540272" y="1148668"/>
            <a:chExt cx="1556507" cy="1352747"/>
          </a:xfrm>
        </p:grpSpPr>
        <p:sp>
          <p:nvSpPr>
            <p:cNvPr id="15" name="Шестиугольник 14"/>
            <p:cNvSpPr/>
            <p:nvPr/>
          </p:nvSpPr>
          <p:spPr>
            <a:xfrm rot="5400000">
              <a:off x="1642152" y="1046788"/>
              <a:ext cx="1352747" cy="1556507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0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Шестиугольник 4"/>
            <p:cNvSpPr/>
            <p:nvPr/>
          </p:nvSpPr>
          <p:spPr>
            <a:xfrm>
              <a:off x="1799690" y="1374126"/>
              <a:ext cx="1037671" cy="9018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lvl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100" kern="1200" dirty="0"/>
            </a:p>
          </p:txBody>
        </p:sp>
      </p:grpSp>
      <p:sp>
        <p:nvSpPr>
          <p:cNvPr id="17" name="Овал 16"/>
          <p:cNvSpPr/>
          <p:nvPr/>
        </p:nvSpPr>
        <p:spPr>
          <a:xfrm>
            <a:off x="5364088" y="4074421"/>
            <a:ext cx="1562408" cy="1584180"/>
          </a:xfrm>
          <a:prstGeom prst="ellipse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804248" y="847082"/>
            <a:ext cx="1296144" cy="1296145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7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68612" y="273050"/>
            <a:ext cx="3008313" cy="116205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и кому нужно принимать вашу продукцию?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3"/>
          <p:cNvSpPr txBox="1">
            <a:spLocks/>
          </p:cNvSpPr>
          <p:nvPr/>
        </p:nvSpPr>
        <p:spPr>
          <a:xfrm>
            <a:off x="268612" y="1444062"/>
            <a:ext cx="3008313" cy="10577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и всегда! </a:t>
            </a:r>
          </a:p>
          <a:p>
            <a:pPr marL="0" indent="0">
              <a:buNone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ГЕПАТОСОЛ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0065" y="2348880"/>
            <a:ext cx="85518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ru-RU" altLang="ru-RU" sz="1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Проверенные </a:t>
            </a:r>
            <a:r>
              <a:rPr lang="ru-RU" alt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веками рецепты народной медицины: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древнетибетской медицине – противовоспалительное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средство;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Сибири – опыт применения Е.В. Лохе, известной на всю страну </a:t>
            </a:r>
            <a:r>
              <a:rPr lang="ru-RU" alt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травницы.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altLang="ru-RU" sz="1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Содержит уникальный набор биологически активных веществ: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Более 20 микро- и макроэлементов: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органический калий – важные элемент работы 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K/Na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насоса мембраны, без работы которого внутрь клетки не поступит Н2О, необходимая для расщепления триглицеридов;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органический кремний – структурный компонент соединительной ткани, эмали зубов;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хелатные формы железа, медь – важные элементы для кроветворения;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кальций, фосфор, магний – «три кита» для костной системы;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германий, цинк, кобальт – антиоксиданты, стимулируют иммунитет, тканевое дыхание.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Высшие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жирные ненасыщенные  кислоты: </a:t>
            </a:r>
          </a:p>
          <a:p>
            <a:pPr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ɣ-линоленовая кислота является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мембранопротектором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ангиопротектором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регулирует </a:t>
            </a:r>
          </a:p>
          <a:p>
            <a:pPr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функции половых желез и надпочечников, нормализирует реологические свойства </a:t>
            </a:r>
          </a:p>
          <a:p>
            <a:pPr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крови, проявляет обезболивающее, седативное, антиатеросклеротическое, иммуномодулирующее,</a:t>
            </a:r>
          </a:p>
          <a:p>
            <a:pPr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противовоспалительное действие.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Заменимые и незаменимые аминокислоты 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Глицин – исходное вещество для образования других аминокислот, желчных кислот, ДНК и РНК;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Бетаин – вещество для построения клеточных мембран.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Флавоноиды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проявляют Р-витаминную активность (укрепляют стенки капилляров)</a:t>
            </a:r>
          </a:p>
        </p:txBody>
      </p:sp>
      <p:sp>
        <p:nvSpPr>
          <p:cNvPr id="4" name="Овал 3"/>
          <p:cNvSpPr/>
          <p:nvPr/>
        </p:nvSpPr>
        <p:spPr>
          <a:xfrm>
            <a:off x="6865910" y="1196752"/>
            <a:ext cx="2088232" cy="208823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86733" y="273050"/>
            <a:ext cx="4183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СОЛЯНКА ХОЛМОВАЯ?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01" y="2852936"/>
            <a:ext cx="1668539" cy="1668539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21865" y="395460"/>
            <a:ext cx="3312368" cy="3603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defRPr/>
            </a:pPr>
            <a:r>
              <a:rPr lang="ru-RU" altLang="ru-RU" sz="2400" b="1" kern="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Химический состав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1520" y="255543"/>
            <a:ext cx="3008313" cy="116205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и кому нужно принимать вашу продукцию?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245937" y="1419050"/>
            <a:ext cx="3232202" cy="10577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и всегда! </a:t>
            </a:r>
          </a:p>
          <a:p>
            <a:pPr marL="0" indent="0"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ГЕПАТОСОЛ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188641"/>
            <a:ext cx="1350281" cy="36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58560" y="3642747"/>
            <a:ext cx="3194232" cy="2952328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</a:t>
            </a:r>
            <a:endParaRPr lang="ru-RU" sz="16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удельное 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sz="1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макро- </a:t>
            </a:r>
          </a:p>
          <a:p>
            <a:r>
              <a:rPr lang="ru-RU" sz="1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микроэлементов мкг/г: </a:t>
            </a:r>
            <a:r>
              <a:rPr lang="en-US" sz="1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35 470</a:t>
            </a:r>
          </a:p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5</a:t>
            </a:r>
          </a:p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16 888</a:t>
            </a:r>
          </a:p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3 802</a:t>
            </a:r>
          </a:p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267</a:t>
            </a:r>
          </a:p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212</a:t>
            </a:r>
          </a:p>
          <a:p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2 343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81053" y="836568"/>
            <a:ext cx="2563155" cy="5877272"/>
          </a:xfrm>
          <a:prstGeom prst="roundRect">
            <a:avLst/>
          </a:prstGeom>
          <a:solidFill>
            <a:srgbClr val="DEF2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Белок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10,5%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Незаменимые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аминокислоты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34,5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от общего количества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аминокислот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Лизин 5,4%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Треонин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Валин 4,9%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Метионин 1.35%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Изолейкин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Лейцин 7,7%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Фенилаланин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Триптофан 1,3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Заменимые аминокислоты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Гистидин 2.7%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Аргинин 7,1%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Серин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Глицин 5,8%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Аланин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Цистин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Тирозин 3,5%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Аспарагиновая 11,8%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Глутаминовая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19,8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Стерины: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ситостерин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Стигмастерин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кампестерин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24-этилхолестанол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их гликозиды с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глюкозой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44208" y="836568"/>
            <a:ext cx="2580050" cy="5877272"/>
          </a:xfrm>
          <a:prstGeom prst="roundRect">
            <a:avLst/>
          </a:prstGeom>
          <a:solidFill>
            <a:srgbClr val="DEF2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fontAlgn="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Жирные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кислоты: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ru-RU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пальметиновая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стеариновая 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леиновая;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buFont typeface="Wingdings" panose="05000000000000000000" pitchFamily="2" charset="2"/>
              <a:buChar char="ü"/>
            </a:pPr>
            <a:r>
              <a:rPr lang="ru-RU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Каротиноиды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fontAlgn="t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Токоферолы;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Фенольные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соединения: 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сложноэфирные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производные </a:t>
            </a: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феруловой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кислоты: 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лавоноиды</a:t>
            </a:r>
            <a:endPara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умарины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дубильные 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вещества пирокатехиновой 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группы; 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 дикарбоновых и кетодикарбоновых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кислот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fontAlgn="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Алкалоиды </a:t>
            </a:r>
            <a:r>
              <a:rPr lang="ru-RU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изохинолиновой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группы: 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альсолин</a:t>
            </a:r>
            <a:endPara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альсолидин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fontAlgn="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Полярные и неполярные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сапонины;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Четвертичные аммониевые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основания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лицинбетаин</a:t>
            </a:r>
            <a:endParaRPr lang="ru-RU" sz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олин</a:t>
            </a:r>
            <a:r>
              <a: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094011" y="4581128"/>
            <a:ext cx="2006707" cy="198869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24" y="2661927"/>
            <a:ext cx="837728" cy="156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Защита верхних дыхательных путей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801" t="26200" r="19288" b="26200"/>
          <a:stretch/>
        </p:blipFill>
        <p:spPr>
          <a:xfrm>
            <a:off x="310821" y="1628800"/>
            <a:ext cx="8721439" cy="41764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72200" y="3532366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4982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58887"/>
            <a:ext cx="2456520" cy="2456520"/>
          </a:xfrm>
          <a:prstGeom prst="rect">
            <a:avLst/>
          </a:prstGeom>
        </p:spPr>
      </p:pic>
      <p:pic>
        <p:nvPicPr>
          <p:cNvPr id="23557" name="Объект 1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928" y="2940057"/>
            <a:ext cx="5220072" cy="3909979"/>
          </a:xfrm>
        </p:spPr>
      </p:pic>
      <p:sp>
        <p:nvSpPr>
          <p:cNvPr id="11" name="Прямоугольник 10"/>
          <p:cNvSpPr/>
          <p:nvPr/>
        </p:nvSpPr>
        <p:spPr>
          <a:xfrm>
            <a:off x="197385" y="3068960"/>
            <a:ext cx="3960440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Калий (К) и натрий (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обеспечивают работу клетки, а именно – поставку в нее «кирпичиков» для строительства и вывоза «мусора», одновременно перемещаясь навстречу друг другу, как  помпа – калиево-натриевый насос. </a:t>
            </a:r>
            <a:endParaRPr lang="ru-R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Ионы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К+ и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активируют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аденозинтрифосфатазу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(белок «натрий-калиевая АТФ-аза») клеточных мембран, обеспечивающую энергией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калий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натриевый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насос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Эволюционно человек настроен на потерю K и сохранение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(калия) должно постоянно поступать в 2–3 раза больше, чем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(натрия).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68612" y="273050"/>
            <a:ext cx="3008313" cy="116205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и кому нужно принимать вашу продукцию?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Текст 3"/>
          <p:cNvSpPr txBox="1">
            <a:spLocks/>
          </p:cNvSpPr>
          <p:nvPr/>
        </p:nvSpPr>
        <p:spPr>
          <a:xfrm>
            <a:off x="249531" y="1558249"/>
            <a:ext cx="3008313" cy="10577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и всегда! 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ГЕПАТОСОЛ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76925" y="278629"/>
            <a:ext cx="4183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СОЛЯНКА ХОЛМОВАЯ?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68612" y="273050"/>
            <a:ext cx="3008313" cy="116205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и кому нужно принимать вашу продукцию?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995" y="1700808"/>
            <a:ext cx="8445696" cy="3786135"/>
          </a:xfrm>
        </p:spPr>
      </p:pic>
      <p:sp>
        <p:nvSpPr>
          <p:cNvPr id="15" name="Прямоугольник 6"/>
          <p:cNvSpPr>
            <a:spLocks noChangeArrowheads="1"/>
          </p:cNvSpPr>
          <p:nvPr/>
        </p:nvSpPr>
        <p:spPr bwMode="auto">
          <a:xfrm>
            <a:off x="289923" y="5648089"/>
            <a:ext cx="864096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 eaLnBrk="0" hangingPunct="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 eaLnBrk="0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 eaLnBrk="0" hangingPunct="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600" i="0" dirty="0">
                <a:solidFill>
                  <a:schemeClr val="tx1"/>
                </a:solidFill>
                <a:latin typeface="Arial" charset="0"/>
              </a:rPr>
              <a:t>Только необходимое количество жидкости в цитоплазме клеток, </a:t>
            </a:r>
            <a:r>
              <a:rPr lang="ru-RU" altLang="ru-RU" sz="1600" i="0" dirty="0" smtClean="0">
                <a:solidFill>
                  <a:schemeClr val="tx1"/>
                </a:solidFill>
                <a:latin typeface="Arial" charset="0"/>
              </a:rPr>
              <a:t>их </a:t>
            </a:r>
            <a:r>
              <a:rPr lang="ru-RU" altLang="ru-RU" sz="1600" i="0" dirty="0">
                <a:solidFill>
                  <a:schemeClr val="tx1"/>
                </a:solidFill>
                <a:latin typeface="Arial" charset="0"/>
              </a:rPr>
              <a:t>водной внутренней части, гарантирует начало </a:t>
            </a:r>
            <a:r>
              <a:rPr lang="ru-RU" altLang="ru-RU" sz="1600" i="0" dirty="0" err="1">
                <a:solidFill>
                  <a:schemeClr val="tx1"/>
                </a:solidFill>
                <a:latin typeface="Arial" charset="0"/>
              </a:rPr>
              <a:t>липолиза</a:t>
            </a:r>
            <a:r>
              <a:rPr lang="ru-RU" altLang="ru-RU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altLang="ru-RU" sz="1600" i="0" dirty="0" smtClean="0">
                <a:solidFill>
                  <a:schemeClr val="tx1"/>
                </a:solidFill>
                <a:latin typeface="Arial" charset="0"/>
              </a:rPr>
              <a:t>и </a:t>
            </a:r>
            <a:r>
              <a:rPr lang="ru-RU" altLang="ru-RU" sz="1600" i="0" dirty="0">
                <a:solidFill>
                  <a:schemeClr val="tx1"/>
                </a:solidFill>
                <a:latin typeface="Arial" charset="0"/>
              </a:rPr>
              <a:t>избавление от жира. </a:t>
            </a:r>
            <a:r>
              <a:rPr lang="ru-RU" altLang="ru-RU" sz="1600" i="0" dirty="0" smtClean="0">
                <a:solidFill>
                  <a:schemeClr val="tx1"/>
                </a:solidFill>
                <a:latin typeface="Arial" charset="0"/>
              </a:rPr>
              <a:t>Если </a:t>
            </a:r>
            <a:r>
              <a:rPr lang="ru-RU" altLang="ru-RU" sz="1600" i="0" dirty="0">
                <a:solidFill>
                  <a:schemeClr val="tx1"/>
                </a:solidFill>
                <a:latin typeface="Arial" charset="0"/>
              </a:rPr>
              <a:t>клеткам не хватает воды, обмен веществ бессильно затухает </a:t>
            </a:r>
            <a:r>
              <a:rPr lang="ru-RU" altLang="ru-RU" sz="1600" i="0" dirty="0" smtClean="0">
                <a:solidFill>
                  <a:schemeClr val="tx1"/>
                </a:solidFill>
                <a:latin typeface="Arial" charset="0"/>
              </a:rPr>
              <a:t>и </a:t>
            </a:r>
            <a:r>
              <a:rPr lang="ru-RU" altLang="ru-RU" sz="1600" i="0" dirty="0">
                <a:solidFill>
                  <a:schemeClr val="tx1"/>
                </a:solidFill>
                <a:latin typeface="Arial" charset="0"/>
              </a:rPr>
              <a:t>они теряют способность расщеплять </a:t>
            </a:r>
            <a:r>
              <a:rPr lang="ru-RU" altLang="ru-RU" sz="1600" i="0" dirty="0" smtClean="0">
                <a:solidFill>
                  <a:schemeClr val="tx1"/>
                </a:solidFill>
                <a:latin typeface="Arial" charset="0"/>
              </a:rPr>
              <a:t>жир.</a:t>
            </a:r>
            <a:endParaRPr lang="ru-RU" altLang="ru-RU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925" y="278629"/>
            <a:ext cx="41836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СОЛЯНКА ХОЛМОВАЯ?</a:t>
            </a:r>
            <a:endParaRPr lang="ru-RU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2261"/>
            <a:ext cx="2148952" cy="21489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98" y="715883"/>
            <a:ext cx="1337678" cy="1993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35" y="854075"/>
            <a:ext cx="2870265" cy="287026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68612" y="273050"/>
            <a:ext cx="3008313" cy="1162050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и кому нужно принимать вашу продукцию?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3"/>
          <p:cNvSpPr txBox="1">
            <a:spLocks/>
          </p:cNvSpPr>
          <p:nvPr/>
        </p:nvSpPr>
        <p:spPr>
          <a:xfrm>
            <a:off x="255793" y="1556792"/>
            <a:ext cx="3008313" cy="10577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Всем и всегда! 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ГЕПАТОСОЛ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470" y="2924944"/>
            <a:ext cx="4536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  <a:defRPr/>
            </a:pPr>
            <a:r>
              <a:rPr lang="ru-RU" altLang="ru-RU" kern="0" dirty="0">
                <a:latin typeface="Arial" panose="020B0604020202020204" pitchFamily="34" charset="0"/>
                <a:cs typeface="Arial" panose="020B0604020202020204" pitchFamily="34" charset="0"/>
              </a:rPr>
              <a:t>Действие: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Антиоксидантное</a:t>
            </a:r>
            <a:r>
              <a:rPr lang="ru-RU" altLang="ru-RU" kern="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Гепатопротективное</a:t>
            </a:r>
            <a:r>
              <a:rPr lang="ru-RU" altLang="ru-RU" kern="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Иммуномодулирующее</a:t>
            </a:r>
            <a:r>
              <a:rPr lang="ru-RU" altLang="ru-RU" kern="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Антиатеросклеротическое</a:t>
            </a:r>
            <a:r>
              <a:rPr lang="ru-RU" altLang="ru-RU" kern="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Нормализует </a:t>
            </a:r>
            <a:r>
              <a:rPr lang="ru-RU" altLang="ru-RU" kern="0" dirty="0">
                <a:latin typeface="Arial" panose="020B0604020202020204" pitchFamily="34" charset="0"/>
                <a:cs typeface="Arial" panose="020B0604020202020204" pitchFamily="34" charset="0"/>
              </a:rPr>
              <a:t>реологические свойства желчи;</a:t>
            </a: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Тормозит </a:t>
            </a:r>
            <a:r>
              <a:rPr lang="ru-RU" altLang="ru-RU" kern="0" dirty="0">
                <a:latin typeface="Arial" panose="020B0604020202020204" pitchFamily="34" charset="0"/>
                <a:cs typeface="Arial" panose="020B0604020202020204" pitchFamily="34" charset="0"/>
              </a:rPr>
              <a:t>разрастание соединительной ткани в </a:t>
            </a:r>
            <a:r>
              <a:rPr lang="ru-RU" altLang="ru-RU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печени;</a:t>
            </a:r>
            <a:endParaRPr lang="ru-RU" altLang="ru-RU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Предотвращает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нарушение структуры и функций клеток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печени;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6600"/>
              </a:buClr>
              <a:buFont typeface="Wingdings" panose="05000000000000000000" pitchFamily="2" charset="2"/>
              <a:buChar char="ü"/>
              <a:defRPr/>
            </a:pP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Восстанавливает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структуру и обезвреживающую функцию </a:t>
            </a:r>
            <a:r>
              <a:rPr lang="ru-RU" alt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печени.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73" y="3225182"/>
            <a:ext cx="4101827" cy="3637334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01" y="2039221"/>
            <a:ext cx="1461905" cy="237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6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008313" cy="116205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одни и те же экстракты назначаются при различных заболеваниях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6916" y="1509177"/>
            <a:ext cx="5544616" cy="488377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Потому что они содержат до тысячи разных ингредиентов, которые не влияют в случае отсутствия проблемы, но воздействуют на клетку, орган или систему, которые требуют «ремонта».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ТОКСИДОНТ-МАЙ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916" y="3068960"/>
            <a:ext cx="54726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66C26"/>
              </a:buClr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отравлении</a:t>
            </a:r>
          </a:p>
          <a:p>
            <a:pPr>
              <a:buClr>
                <a:srgbClr val="266C26"/>
              </a:buClr>
            </a:pPr>
            <a:r>
              <a:rPr lang="ru-RU" sz="1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Токсидонт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-май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экстракт корня лопуха;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токсидонт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-май с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дигидрокверцитином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266C26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связывает и выводит токсины из крови</a:t>
            </a:r>
          </a:p>
          <a:p>
            <a:pPr marL="257175" indent="-257175">
              <a:buClr>
                <a:srgbClr val="266C26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способствует обновлению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кишечной микрофлоры 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>
              <a:buClr>
                <a:srgbClr val="266C26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защищает слизистую ЖКТ</a:t>
            </a:r>
          </a:p>
          <a:p>
            <a:pPr marL="257175" indent="-257175">
              <a:buClr>
                <a:srgbClr val="266C26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улучшает желчеотделение</a:t>
            </a:r>
          </a:p>
          <a:p>
            <a:pPr marL="257175" indent="-257175">
              <a:buClr>
                <a:srgbClr val="266C26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сдерживает развитие новообразований</a:t>
            </a:r>
          </a:p>
          <a:p>
            <a:pPr marL="257175" indent="-257175">
              <a:buClr>
                <a:srgbClr val="266C26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способствует увеличению энергетических ресурсов организма</a:t>
            </a:r>
          </a:p>
          <a:p>
            <a:pPr marL="257175" indent="-257175">
              <a:buClr>
                <a:srgbClr val="266C26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нормализует моторику, снижает газообразование, ликвидирует запор, устраняет синдром раздраженного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кишечника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AAF7779-1F93-4611-B7D7-111C36E0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85394"/>
            <a:ext cx="1390450" cy="261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5B1BDA-C575-4053-A7FC-6E0818154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578" y="2902024"/>
            <a:ext cx="1366110" cy="2516221"/>
          </a:xfrm>
          <a:prstGeom prst="rect">
            <a:avLst/>
          </a:prstGeom>
        </p:spPr>
      </p:pic>
      <p:sp>
        <p:nvSpPr>
          <p:cNvPr id="8" name="Прямоугольник: скругленные углы 3">
            <a:extLst>
              <a:ext uri="{FF2B5EF4-FFF2-40B4-BE49-F238E27FC236}">
                <a16:creationId xmlns:a16="http://schemas.microsoft.com/office/drawing/2014/main" id="{8E86B847-C6BB-4B1F-822E-748FC97F25A8}"/>
              </a:ext>
            </a:extLst>
          </p:cNvPr>
          <p:cNvSpPr/>
          <p:nvPr/>
        </p:nvSpPr>
        <p:spPr>
          <a:xfrm>
            <a:off x="5940152" y="1052736"/>
            <a:ext cx="2690064" cy="171947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  <a:spcBef>
                <a:spcPts val="844"/>
              </a:spcBef>
            </a:pP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СКОРАЯ ПОМОЩЬ </a:t>
            </a:r>
          </a:p>
          <a:p>
            <a:pPr algn="ctr">
              <a:lnSpc>
                <a:spcPct val="70000"/>
              </a:lnSpc>
              <a:spcBef>
                <a:spcPts val="844"/>
              </a:spcBef>
            </a:pP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ПИЩЕВЫХ,</a:t>
            </a:r>
          </a:p>
          <a:p>
            <a:pPr algn="ctr">
              <a:lnSpc>
                <a:spcPct val="70000"/>
              </a:lnSpc>
              <a:spcBef>
                <a:spcPts val="844"/>
              </a:spcBef>
            </a:pP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ЛЕКАРСТВЕННЫХ </a:t>
            </a:r>
          </a:p>
          <a:p>
            <a:pPr algn="ctr">
              <a:lnSpc>
                <a:spcPct val="70000"/>
              </a:lnSpc>
              <a:spcBef>
                <a:spcPts val="844"/>
              </a:spcBef>
            </a:pP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ДРУГИХ ВИДАХ</a:t>
            </a:r>
          </a:p>
          <a:p>
            <a:pPr algn="ctr">
              <a:lnSpc>
                <a:spcPct val="70000"/>
              </a:lnSpc>
              <a:spcBef>
                <a:spcPts val="844"/>
              </a:spcBef>
            </a:pP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ОТРАВЛЕНИЙ!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00266" y="5589240"/>
            <a:ext cx="41110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66C26"/>
              </a:buClr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Сдерживает процесс размножения бактерий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Helicobacter pylori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желудке. </a:t>
            </a:r>
          </a:p>
        </p:txBody>
      </p:sp>
    </p:spTree>
    <p:extLst>
      <p:ext uri="{BB962C8B-B14F-4D97-AF65-F5344CB8AC3E}">
        <p14:creationId xmlns:p14="http://schemas.microsoft.com/office/powerpoint/2010/main" val="23667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8BD14-F12F-43FA-BF5E-FF4E012E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3952761" cy="1518200"/>
          </a:xfrm>
          <a:solidFill>
            <a:srgbClr val="266C26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ПРОВЕРЕННЫЙ РЕЦЕПТ ВОССТАНОВЛЕНИЯ ЖИЗНЕННОЙ ЭНЕРГИИ </a:t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ДОКТОРА СОЛОВЬЕВОЙ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8B3DC4-306A-42B8-BE3B-FE82FE59A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7664" y="1722782"/>
            <a:ext cx="3129245" cy="1128331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266C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ФИТОСАНАЦИЯ </a:t>
            </a:r>
            <a:endParaRPr lang="ru-RU" sz="1800" b="1" dirty="0" smtClean="0">
              <a:solidFill>
                <a:srgbClr val="266C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smtClean="0">
                <a:solidFill>
                  <a:srgbClr val="266C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ФИТООПТИМИЗАЦИЯ </a:t>
            </a:r>
          </a:p>
          <a:p>
            <a:r>
              <a:rPr lang="ru-RU" sz="1800" b="1" dirty="0" smtClean="0">
                <a:solidFill>
                  <a:srgbClr val="266C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b="1" dirty="0">
                <a:solidFill>
                  <a:srgbClr val="266C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ОДНОМ </a:t>
            </a:r>
            <a:r>
              <a:rPr lang="ru-RU" sz="1800" b="1" dirty="0" smtClean="0">
                <a:solidFill>
                  <a:srgbClr val="266C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ФЛАКОНЕ</a:t>
            </a:r>
            <a:endParaRPr lang="ru-RU" sz="1800" b="1" dirty="0">
              <a:solidFill>
                <a:srgbClr val="266C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266C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266C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152301F-175B-4AD1-919A-A9638A32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42" y="116632"/>
            <a:ext cx="1818137" cy="492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8" descr="F:\Картинки\фото продукции\июль2018\Биолит Каменное масло Арго\Витамикс.png">
            <a:extLst>
              <a:ext uri="{FF2B5EF4-FFF2-40B4-BE49-F238E27FC236}">
                <a16:creationId xmlns:a16="http://schemas.microsoft.com/office/drawing/2014/main" id="{E9EEEA1C-401A-4A5D-81BA-4615C6E23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541" y="849147"/>
            <a:ext cx="742698" cy="12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F:\Картинки\фото продукции\июль2018\Биолит Каменное масло Арго\Поликавин.png">
            <a:extLst>
              <a:ext uri="{FF2B5EF4-FFF2-40B4-BE49-F238E27FC236}">
                <a16:creationId xmlns:a16="http://schemas.microsoft.com/office/drawing/2014/main" id="{863B1CDC-A7C6-4801-B382-14C83B6B6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85" y="2196650"/>
            <a:ext cx="794409" cy="125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5CFA89-82A3-4972-96BD-A7AE015B1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363" y="5650801"/>
            <a:ext cx="736637" cy="12091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60F506-8E33-419A-85C6-F09179B92D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21" y="3465452"/>
            <a:ext cx="678866" cy="10768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1AA0356-1147-4E09-A8F8-351D1727AA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69" y="4622124"/>
            <a:ext cx="652363" cy="1020632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9E423ED-25A2-4DF3-9E7F-9F4B56382114}"/>
              </a:ext>
            </a:extLst>
          </p:cNvPr>
          <p:cNvSpPr/>
          <p:nvPr/>
        </p:nvSpPr>
        <p:spPr>
          <a:xfrm>
            <a:off x="5711279" y="4899702"/>
            <a:ext cx="2888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FF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ВИТАСЕЛ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Улучшает кровь, воздействуя на костный мозг (помогает тем, у кого одышка)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67E431B-2D40-41EC-9C51-9B48903FAAD8}"/>
              </a:ext>
            </a:extLst>
          </p:cNvPr>
          <p:cNvSpPr/>
          <p:nvPr/>
        </p:nvSpPr>
        <p:spPr>
          <a:xfrm>
            <a:off x="5650306" y="791918"/>
            <a:ext cx="2550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66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ВИТАМИКС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Концентрат свёклы в нем улучшает качество крови, работу кишечника, помогает при дисбактериозе. Кстати, во время войны не было масштабной анемии именно из-за того, что много ели пареной свёклы!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6971B7B-273B-491F-9407-BAA0E1D576DB}"/>
              </a:ext>
            </a:extLst>
          </p:cNvPr>
          <p:cNvSpPr/>
          <p:nvPr/>
        </p:nvSpPr>
        <p:spPr>
          <a:xfrm>
            <a:off x="5711279" y="3451715"/>
            <a:ext cx="2625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ВЕНОРМ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Разжижает кровь. Ламинария в его составе – незаменима для щитовидки! Чем лучше работает щитовидная железа, тем меньше риск инфаркта и инсульта (кровоизлияния в мозг).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DE20C59-FF65-4A7D-91AB-F5A9A54E4055}"/>
              </a:ext>
            </a:extLst>
          </p:cNvPr>
          <p:cNvSpPr/>
          <p:nvPr/>
        </p:nvSpPr>
        <p:spPr>
          <a:xfrm>
            <a:off x="5650306" y="2181476"/>
            <a:ext cx="26620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ПОЛИКАВИН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Горец птичий (спорыш)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убирает патологию печени, почек, гастриты, воспаления суставов, нервное истощение, все</a:t>
            </a:r>
          </a:p>
          <a:p>
            <a:pPr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«каменные болезни».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F383B93-9C4F-4E86-84FB-E2A36E44054C}"/>
              </a:ext>
            </a:extLst>
          </p:cNvPr>
          <p:cNvSpPr/>
          <p:nvPr/>
        </p:nvSpPr>
        <p:spPr>
          <a:xfrm>
            <a:off x="251520" y="3547390"/>
            <a:ext cx="52565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A11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Когда от </a:t>
            </a:r>
            <a:r>
              <a:rPr lang="ru-RU" sz="2000" b="1" dirty="0" smtClean="0">
                <a:solidFill>
                  <a:srgbClr val="A11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 smtClean="0">
                <a:solidFill>
                  <a:srgbClr val="A11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Сыпучки</a:t>
            </a:r>
            <a:r>
              <a:rPr lang="ru-RU" sz="2000" b="1" dirty="0" smtClean="0">
                <a:solidFill>
                  <a:srgbClr val="A11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000" b="1" dirty="0">
                <a:solidFill>
                  <a:srgbClr val="A11F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остаётся 4-5 см,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добавлять то, чем на данный момент хотите поддержать организм: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гипертонии -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Аргозид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Витасел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«камешки» -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Уролизин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Витамикс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с суставами -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Эсобел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сабельником и Венорм (для щитовидной железы, которая вместе с паращитовидной железой контролирует минеральный обмен).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4967B2A-1DF5-4A6C-8088-D5CD28093B68}"/>
              </a:ext>
            </a:extLst>
          </p:cNvPr>
          <p:cNvSpPr/>
          <p:nvPr/>
        </p:nvSpPr>
        <p:spPr>
          <a:xfrm>
            <a:off x="5782263" y="5650801"/>
            <a:ext cx="2695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8064A2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ЭКОРСОЛ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патологиях печени, желчного пузыря, почек, суставов, анемию любой этиологии (причины), лихорадках,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паразитозах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687E0E4-A1C8-468D-A3C0-0514205BC4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1812259"/>
            <a:ext cx="1017023" cy="1662617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994A8CC-03C1-44A2-B65C-8585B1F19F54}"/>
              </a:ext>
            </a:extLst>
          </p:cNvPr>
          <p:cNvSpPr/>
          <p:nvPr/>
        </p:nvSpPr>
        <p:spPr>
          <a:xfrm>
            <a:off x="1619672" y="2658785"/>
            <a:ext cx="2727652" cy="954107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Смешиваем в одной ёмкости и принимаем по 1ч.л. смеси </a:t>
            </a:r>
            <a:endParaRPr lang="ru-RU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раза в день курсами весной и осенью по 1 месяцу.  </a:t>
            </a:r>
          </a:p>
        </p:txBody>
      </p:sp>
    </p:spTree>
    <p:extLst>
      <p:ext uri="{BB962C8B-B14F-4D97-AF65-F5344CB8AC3E}">
        <p14:creationId xmlns:p14="http://schemas.microsoft.com/office/powerpoint/2010/main" val="366795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23" y="2665657"/>
            <a:ext cx="4572000" cy="2531297"/>
          </a:xfrm>
          <a:prstGeom prst="rect">
            <a:avLst/>
          </a:prstGeom>
        </p:spPr>
      </p:pic>
      <p:pic>
        <p:nvPicPr>
          <p:cNvPr id="5" name="Picture 2" descr="C:\Users\bio\Desktop\лого.png">
            <a:extLst>
              <a:ext uri="{FF2B5EF4-FFF2-40B4-BE49-F238E27FC236}">
                <a16:creationId xmlns:a16="http://schemas.microsoft.com/office/drawing/2014/main" id="{3CF164B3-46F9-4716-B2DB-84DC10FA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195" y="188640"/>
            <a:ext cx="1939422" cy="52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23528" y="260648"/>
            <a:ext cx="3888432" cy="122413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Как принимать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 время курса лекарственной терапии, чтобы получить  оптимальный эффект?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491" y="1506975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Принимать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БАДы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следует не ранее чем через 2 часа после приема лекарств согласно инструкции.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66841" y="2865617"/>
            <a:ext cx="3888432" cy="1224136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Какой способ приема средства выбрать, если на упаковке и в инструкции разные рекомендации?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6841" y="4221088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Принимать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следует согласно инструкции по показаниям.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Рекомендации на упаковке отвечают только требованиям Роспотребнадзора.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84" y="1124744"/>
            <a:ext cx="1926137" cy="192613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653136"/>
            <a:ext cx="1212185" cy="19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E0ABB9-D8C0-4DF2-8C7E-568E2FDC25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24" y="4302760"/>
            <a:ext cx="1069119" cy="167265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2AAF7779-1F93-4611-B7D7-111C36E0B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54" y="1484784"/>
            <a:ext cx="629076" cy="118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64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0910" y="142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Защита верхних дыхательных путей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587" t="34601" r="20863" b="15219"/>
          <a:stretch/>
        </p:blipFill>
        <p:spPr>
          <a:xfrm>
            <a:off x="243730" y="980728"/>
            <a:ext cx="8606306" cy="45365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3730" y="5587157"/>
            <a:ext cx="8767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</a:rPr>
              <a:t>При </a:t>
            </a:r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</a:rPr>
              <a:t>патологии органов бронхолегочной системы (грипп, ОРВИ, ОРЗ, ангины, трахеит, тонзиллит, бронхит, пневмония, туберкулез): рекомендуется применять бальзам с индивидуальным ингалятором для профилактики и в период заболевания; а так же компрессы, полоскания (2-5 кап. на 0,5 ст. воды)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0016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0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Защита верхних дыхательных путей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801" t="27600" r="62792" b="33045"/>
          <a:stretch/>
        </p:blipFill>
        <p:spPr>
          <a:xfrm>
            <a:off x="971600" y="980728"/>
            <a:ext cx="1824203" cy="32549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9828" t="37868" r="20075" b="26200"/>
          <a:stretch/>
        </p:blipFill>
        <p:spPr>
          <a:xfrm>
            <a:off x="3059832" y="1209309"/>
            <a:ext cx="4896544" cy="32882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3528" y="4437112"/>
            <a:ext cx="8496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</a:rPr>
              <a:t>Показания к применению Крема "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Флорента»</a:t>
            </a:r>
          </a:p>
          <a:p>
            <a:pPr fontAlgn="base"/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</a:rPr>
              <a:t>профилактики инфекционных заболеваний верхних дыхательных путей, хронических заболеваний суставов.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ru-RU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fontAlgn="base"/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</a:rPr>
              <a:t>При заболеваниях верхних дыхательных путей массировать с кремом верхнюю часть грудной клетки, воротниковую зону, стопы.</a:t>
            </a:r>
            <a:endParaRPr lang="ru-RU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09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90910" y="142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Защита верхних дыхательных путей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9213" t="40200" r="20075" b="33200"/>
          <a:stretch/>
        </p:blipFill>
        <p:spPr>
          <a:xfrm>
            <a:off x="2915816" y="1082793"/>
            <a:ext cx="5216261" cy="2541255"/>
          </a:xfrm>
          <a:prstGeom prst="rect">
            <a:avLst/>
          </a:prstGeom>
        </p:spPr>
      </p:pic>
      <p:pic>
        <p:nvPicPr>
          <p:cNvPr id="16386" name="Picture 2" descr="Эмульсия «Рициниол Базовый», 60 м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5" y="1129516"/>
            <a:ext cx="1941304" cy="270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2734" y="3786558"/>
            <a:ext cx="85389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Область применения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</a:rPr>
              <a:t>Рициниол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 "Базовый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":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</a:rPr>
              <a:t> при </a:t>
            </a:r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</a:rPr>
              <a:t>опасности заражения или при оказании первой </a:t>
            </a:r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</a:rPr>
              <a:t>помощи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</a:rPr>
              <a:t> при простуде </a:t>
            </a:r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</a:rPr>
              <a:t>или при обострении хронических </a:t>
            </a:r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</a:rPr>
              <a:t>заболеваний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</a:rPr>
              <a:t> в </a:t>
            </a:r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</a:rPr>
              <a:t>комплексной терапии заболеваний носоглотки, ушей, дыхательных путей.</a:t>
            </a:r>
            <a:endParaRPr lang="ru-RU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0837" y="5426396"/>
            <a:ext cx="8689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</a:rPr>
              <a:t>В период эпидемии </a:t>
            </a:r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</a:rPr>
              <a:t>респираторных заболеваний обильно смазывать носовые ходы </a:t>
            </a:r>
            <a:r>
              <a:rPr lang="ru-RU" dirty="0">
                <a:solidFill>
                  <a:srgbClr val="404040"/>
                </a:solidFill>
                <a:latin typeface="Arial" panose="020B0604020202020204" pitchFamily="34" charset="0"/>
              </a:rPr>
              <a:t>эмульсией 3 раза в день совместно с комплексной терапией</a:t>
            </a:r>
            <a:r>
              <a:rPr lang="ru-RU" dirty="0" smtClean="0">
                <a:solidFill>
                  <a:srgbClr val="404040"/>
                </a:solidFill>
                <a:latin typeface="Arial" panose="020B0604020202020204" pitchFamily="34" charset="0"/>
              </a:rPr>
              <a:t>.</a:t>
            </a:r>
            <a:endParaRPr lang="ru-RU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24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Защита помещения от вирусов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1520" y="1417638"/>
            <a:ext cx="4464496" cy="52517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Концентрат биопрепарата </a:t>
            </a:r>
            <a:r>
              <a:rPr lang="ru-RU" dirty="0" smtClean="0"/>
              <a:t>(</a:t>
            </a:r>
            <a:r>
              <a:rPr lang="ru-RU" dirty="0" err="1" smtClean="0"/>
              <a:t>биодезодорант</a:t>
            </a:r>
            <a:r>
              <a:rPr lang="ru-RU" dirty="0" smtClean="0"/>
              <a:t>) для </a:t>
            </a:r>
            <a:r>
              <a:rPr lang="ru-RU" dirty="0"/>
              <a:t>устранения неприятных запахов и вредных микроорганизмов «Чистый </a:t>
            </a:r>
            <a:r>
              <a:rPr lang="ru-RU" dirty="0" smtClean="0"/>
              <a:t>воздух</a:t>
            </a:r>
            <a:r>
              <a:rPr lang="ru-RU" dirty="0"/>
              <a:t>». </a:t>
            </a:r>
          </a:p>
          <a:p>
            <a:pPr marL="0" indent="0">
              <a:buNone/>
            </a:pPr>
            <a:r>
              <a:rPr lang="ru-RU" b="1" dirty="0"/>
              <a:t>Приготовление раствора</a:t>
            </a:r>
            <a:r>
              <a:rPr lang="ru-RU" dirty="0"/>
              <a:t>: 25 мл концентрата развести в 0,5 л теплой </a:t>
            </a:r>
            <a:r>
              <a:rPr lang="ru-RU" dirty="0" err="1"/>
              <a:t>нехлорированной</a:t>
            </a:r>
            <a:r>
              <a:rPr lang="ru-RU" dirty="0"/>
              <a:t> воды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b="1" dirty="0" smtClean="0"/>
              <a:t>Применение: </a:t>
            </a:r>
            <a:r>
              <a:rPr lang="ru-RU" dirty="0" smtClean="0"/>
              <a:t>Для профилактики распространения вирусной инфекции распрыскивать приготовленный раствор равномерно в комнате несколько раз в день через распылитель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96136" y="3518591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275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554" name="Picture 2" descr="https://argo-em1.ru/media/CACHE/images/photos/5b6590d6-cb3f-4d21-8a9f-56efa8455427/cc1799487953ef415c70ed12cee743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90" y="1268760"/>
            <a:ext cx="2627784" cy="215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733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Защита помещения от вирусов.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Озонатор «Гроза»  </a:t>
            </a:r>
            <a:r>
              <a:rPr lang="ru-RU" dirty="0" smtClean="0"/>
              <a:t>цена 7 120 </a:t>
            </a:r>
            <a:r>
              <a:rPr lang="ru-RU" dirty="0" err="1" smtClean="0"/>
              <a:t>руб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>
            <a:off x="251520" y="1484784"/>
            <a:ext cx="5544616" cy="13918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Многофункциональное </a:t>
            </a:r>
            <a:r>
              <a:rPr lang="ru-RU" dirty="0"/>
              <a:t>устройство, способное побороть все виды патогенных микроорганизмов и бактерий, делая дом чистым и безопасным.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876673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Действие </a:t>
            </a:r>
            <a:r>
              <a:rPr lang="ru-RU" dirty="0" smtClean="0">
                <a:solidFill>
                  <a:srgbClr val="363636"/>
                </a:solidFill>
                <a:latin typeface="Arial" panose="020B0604020202020204" pitchFamily="34" charset="0"/>
              </a:rPr>
              <a:t>аппарата: </a:t>
            </a:r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насос закачивает воздух из помещения и пропускает его через электроды, имеющие отрицательный заряд. В результате получается добавление к кислородным молекулам дополнительного атома. Затем он возвращается через выпускной разъем назад в пространство.</a:t>
            </a:r>
          </a:p>
          <a:p>
            <a:pPr algn="just"/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Для озонирования воды необходимо включить Озонатор Гроза и залить нужное количество жидкости. Расчет времени проведения процедуры происходит с учетом на каждые 2 минуты 1 литр. Готовую воду можно применять при готовке блюд, умывания лица, полива комнатных растений. Уровень чистоты при этом достигает 99,9 процентов.</a:t>
            </a:r>
          </a:p>
          <a:p>
            <a:pPr algn="just"/>
            <a:r>
              <a:rPr lang="ru-RU" dirty="0" smtClean="0">
                <a:solidFill>
                  <a:srgbClr val="363636"/>
                </a:solidFill>
                <a:latin typeface="Arial" panose="020B0604020202020204" pitchFamily="34" charset="0"/>
              </a:rPr>
              <a:t>Для очищения </a:t>
            </a:r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в помещении </a:t>
            </a:r>
            <a:r>
              <a:rPr lang="ru-RU" dirty="0" smtClean="0">
                <a:solidFill>
                  <a:srgbClr val="363636"/>
                </a:solidFill>
                <a:latin typeface="Arial" panose="020B0604020202020204" pitchFamily="34" charset="0"/>
              </a:rPr>
              <a:t>воздуха на </a:t>
            </a:r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каждый квадратный метр площади устройство должно работать 1 минуту. За время работы он насытит воздух озоном и устранит вредные вещества </a:t>
            </a:r>
            <a:r>
              <a:rPr lang="ru-RU" dirty="0" smtClean="0">
                <a:solidFill>
                  <a:srgbClr val="363636"/>
                </a:solidFill>
                <a:latin typeface="Arial" panose="020B0604020202020204" pitchFamily="34" charset="0"/>
              </a:rPr>
              <a:t>Допускается </a:t>
            </a:r>
            <a:r>
              <a:rPr lang="ru-RU" dirty="0">
                <a:solidFill>
                  <a:srgbClr val="363636"/>
                </a:solidFill>
                <a:latin typeface="Arial" panose="020B0604020202020204" pitchFamily="34" charset="0"/>
              </a:rPr>
              <a:t>обработка помещений закрытого типа: санузлы, шкафы, холодильники, прочее.</a:t>
            </a:r>
            <a:endParaRPr lang="ru-RU" b="0" i="0" dirty="0">
              <a:solidFill>
                <a:srgbClr val="36363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650" name="Picture 2" descr="Озонатор Гроз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3" t="6085" r="15034" b="4221"/>
          <a:stretch/>
        </p:blipFill>
        <p:spPr bwMode="auto">
          <a:xfrm rot="5400000">
            <a:off x="6185627" y="1172163"/>
            <a:ext cx="1542983" cy="20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062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10368</TotalTime>
  <Words>3293</Words>
  <Application>Microsoft Office PowerPoint</Application>
  <PresentationFormat>Экран (4:3)</PresentationFormat>
  <Paragraphs>437</Paragraphs>
  <Slides>45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4" baseType="lpstr">
      <vt:lpstr>Microsoft YaHei</vt:lpstr>
      <vt:lpstr>Arial</vt:lpstr>
      <vt:lpstr>OpenSans</vt:lpstr>
      <vt:lpstr>Calibri</vt:lpstr>
      <vt:lpstr>Wingdings</vt:lpstr>
      <vt:lpstr>Vrinda</vt:lpstr>
      <vt:lpstr>Open Sans</vt:lpstr>
      <vt:lpstr>Times New Roman</vt:lpstr>
      <vt:lpstr>Тема Office</vt:lpstr>
      <vt:lpstr>Что делать в условиях пандемии коронавируса?</vt:lpstr>
      <vt:lpstr>Продукция для защиты от коронавируса в компании Арго:</vt:lpstr>
      <vt:lpstr>Продукция для защиты от коронавируса в компании Арго:</vt:lpstr>
      <vt:lpstr>Защита верхних дыхательных путей</vt:lpstr>
      <vt:lpstr>Защита верхних дыхательных путей</vt:lpstr>
      <vt:lpstr>Защита верхних дыхательных путей</vt:lpstr>
      <vt:lpstr>Защита верхних дыхательных путей</vt:lpstr>
      <vt:lpstr>Защита помещения от вирусов</vt:lpstr>
      <vt:lpstr>Защита помещения от вирусов. Озонатор «Гроза»  цена 7 120 руб </vt:lpstr>
      <vt:lpstr>Защита помещения от вирусов. Озонатор «Гроза»  цена 7 120 руб </vt:lpstr>
      <vt:lpstr>Рекомендации по укреплению иммунитета от ЭД-Медицин</vt:lpstr>
      <vt:lpstr>Укрепление иммунной системы и улучшение функционального состояния системы органов дыхания от Апифарм</vt:lpstr>
      <vt:lpstr>Презентация PowerPoint</vt:lpstr>
      <vt:lpstr>Профилактика бронхолегочных состояний от Нутрикеа</vt:lpstr>
      <vt:lpstr>Подробнее о препаратах:</vt:lpstr>
      <vt:lpstr>Подробнее о препаратах:</vt:lpstr>
      <vt:lpstr>Подробнее о препаратах:</vt:lpstr>
      <vt:lpstr>Подробнее о препаратах:</vt:lpstr>
      <vt:lpstr>Программа поддержки иммунитета от Нутрикеа</vt:lpstr>
      <vt:lpstr>Средства защиты от вирусов фирмы «Фитолайн»</vt:lpstr>
      <vt:lpstr>Презентация PowerPoint</vt:lpstr>
      <vt:lpstr>Презентация PowerPoint</vt:lpstr>
      <vt:lpstr>Рекомендации практикующих врачей</vt:lpstr>
      <vt:lpstr>Укрепление иммунитета!</vt:lpstr>
      <vt:lpstr>Оптимальный набор для укрепления иммунитета!</vt:lpstr>
      <vt:lpstr>При воспалительных процессах!</vt:lpstr>
      <vt:lpstr>Продукция Биолит для ФИТОсанации микробиоты:</vt:lpstr>
      <vt:lpstr>Презентация PowerPoint</vt:lpstr>
      <vt:lpstr>Презентация PowerPoint</vt:lpstr>
      <vt:lpstr>2. Когда и кому нужно принимать вашу продукцию?</vt:lpstr>
      <vt:lpstr>Когда и кому нужно принимать вашу продукцию?</vt:lpstr>
      <vt:lpstr>Презентация PowerPoint</vt:lpstr>
      <vt:lpstr>Презентация PowerPoint</vt:lpstr>
      <vt:lpstr>Презентация PowerPoint</vt:lpstr>
      <vt:lpstr>Когда и кому нужно принимать вашу продукцию? </vt:lpstr>
      <vt:lpstr>МЕХАНИЗМ  АНТИМИКРОБНОГО ДЕЙСТВИЯ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Почему одни и те же экстракты назначаются при различных заболеваниях?</vt:lpstr>
      <vt:lpstr>ПРОВЕРЕННЫЙ РЕЦЕПТ ВОССТАНОВЛЕНИЯ ЖИЗНЕННОЙ ЭНЕРГИИ  ДОКТОРА СОЛОВЬЕВОЙ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Иванов Александр</dc:creator>
  <cp:lastModifiedBy>Ilona</cp:lastModifiedBy>
  <cp:revision>599</cp:revision>
  <cp:lastPrinted>2019-09-11T05:09:30Z</cp:lastPrinted>
  <dcterms:created xsi:type="dcterms:W3CDTF">2019-06-06T04:12:45Z</dcterms:created>
  <dcterms:modified xsi:type="dcterms:W3CDTF">2020-03-31T08:19:29Z</dcterms:modified>
</cp:coreProperties>
</file>