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9" r:id="rId3"/>
    <p:sldId id="260" r:id="rId4"/>
    <p:sldId id="300" r:id="rId5"/>
    <p:sldId id="304" r:id="rId6"/>
    <p:sldId id="305" r:id="rId7"/>
    <p:sldId id="264" r:id="rId8"/>
    <p:sldId id="298" r:id="rId9"/>
    <p:sldId id="269" r:id="rId10"/>
    <p:sldId id="270" r:id="rId11"/>
    <p:sldId id="291" r:id="rId12"/>
    <p:sldId id="265" r:id="rId13"/>
    <p:sldId id="292" r:id="rId14"/>
    <p:sldId id="271" r:id="rId15"/>
    <p:sldId id="273" r:id="rId16"/>
    <p:sldId id="293" r:id="rId17"/>
    <p:sldId id="307" r:id="rId18"/>
    <p:sldId id="306" r:id="rId19"/>
    <p:sldId id="308" r:id="rId20"/>
    <p:sldId id="309" r:id="rId21"/>
    <p:sldId id="310" r:id="rId22"/>
    <p:sldId id="317" r:id="rId23"/>
    <p:sldId id="318" r:id="rId24"/>
    <p:sldId id="319" r:id="rId25"/>
    <p:sldId id="311" r:id="rId26"/>
    <p:sldId id="315" r:id="rId27"/>
    <p:sldId id="336" r:id="rId28"/>
    <p:sldId id="312" r:id="rId29"/>
    <p:sldId id="316" r:id="rId30"/>
    <p:sldId id="313" r:id="rId31"/>
    <p:sldId id="320" r:id="rId32"/>
    <p:sldId id="314" r:id="rId33"/>
    <p:sldId id="328" r:id="rId34"/>
    <p:sldId id="329" r:id="rId35"/>
    <p:sldId id="330" r:id="rId36"/>
    <p:sldId id="331" r:id="rId37"/>
    <p:sldId id="294" r:id="rId38"/>
    <p:sldId id="296" r:id="rId39"/>
    <p:sldId id="297" r:id="rId40"/>
    <p:sldId id="321" r:id="rId41"/>
    <p:sldId id="323" r:id="rId42"/>
    <p:sldId id="324" r:id="rId43"/>
    <p:sldId id="332" r:id="rId44"/>
    <p:sldId id="257" r:id="rId45"/>
    <p:sldId id="333" r:id="rId46"/>
    <p:sldId id="334" r:id="rId47"/>
    <p:sldId id="335" r:id="rId48"/>
    <p:sldId id="337" r:id="rId4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282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3A1B4-6E82-45EA-82ED-79C9527EEF67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ECEFA-928A-459D-B6E8-A952DDA18E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539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2A62E3-12E0-4D1F-806F-CCDA6063A786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164EB-7EC5-4E6B-A665-346D282AD2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4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11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64EB-7EC5-4E6B-A665-346D282AD27D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4455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828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D216A-CD10-4BC2-8627-BB18783DA3A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743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164EB-7EC5-4E6B-A665-346D282AD27D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504F9-8CE8-4C0F-97C6-BB2F6B1B687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51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578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800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932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98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2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376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2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33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2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39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9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9A09-66E8-40E0-9BEE-6A70B75C7B70}" type="datetimeFigureOut">
              <a:rPr lang="ru-RU" smtClean="0"/>
              <a:pPr/>
              <a:t>31.08.2017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E706A-AE2D-4B11-AC45-FDD4E9C504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6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1221600"/>
            <a:ext cx="1584000" cy="158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Продукция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953744" y="1221600"/>
            <a:ext cx="1584000" cy="158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ПВ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564064" y="2841780"/>
            <a:ext cx="1584000" cy="15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Развитие структуры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 rot="19441560">
            <a:off x="3151364" y="2735781"/>
            <a:ext cx="504056" cy="5875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58460" y="195486"/>
            <a:ext cx="5380255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Варианты развития структуры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73" y="3147814"/>
            <a:ext cx="2967117" cy="1941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Ориентация на потребителей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Заработок по 1 Фазе ПВ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Медленное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Ограниченный доход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3229" y="1311298"/>
            <a:ext cx="2592288" cy="68825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Потребительская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структура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2284" y="1067320"/>
            <a:ext cx="1799127" cy="186447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1221600"/>
            <a:ext cx="1584000" cy="158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Продукция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953744" y="1221600"/>
            <a:ext cx="1584000" cy="158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ПВ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564064" y="2841780"/>
            <a:ext cx="1584000" cy="15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Развитие структуры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 rot="19441560">
            <a:off x="3151364" y="2735781"/>
            <a:ext cx="504056" cy="5875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58460" y="195486"/>
            <a:ext cx="5380255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Варианты развития структуры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773" y="3147814"/>
            <a:ext cx="2967117" cy="19416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Ориентация на потребителей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Заработок по 1 Фазе ПВ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Медленное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Ограниченный доход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103229" y="1311298"/>
            <a:ext cx="2592288" cy="68825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Потребительская 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структура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902284" y="941128"/>
            <a:ext cx="1799127" cy="1864472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969312"/>
            <a:ext cx="2140860" cy="19442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АРГО для новичка-потребителя</a:t>
            </a:r>
            <a:br>
              <a:rPr lang="ru-RU" sz="2400" b="1" dirty="0" smtClean="0"/>
            </a:br>
            <a:r>
              <a:rPr lang="ru-RU" sz="2400" b="1" dirty="0" smtClean="0"/>
              <a:t>– место затрат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22319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0232" y="1275608"/>
            <a:ext cx="2318846" cy="99603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Многоуровневая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высокодоходная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60" y="2931790"/>
            <a:ext cx="3159593" cy="2157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Ориентация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 развитие Руководителей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Доход 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 и 3 Фазам ПВ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Развитие лидеров и формирование команды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Большие, растущие бонусы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пассивный доход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1221600"/>
            <a:ext cx="1584000" cy="158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Продукция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953744" y="1221600"/>
            <a:ext cx="1584000" cy="158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ПВ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3564064" y="2841780"/>
            <a:ext cx="1584000" cy="15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Развитие структуры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 rot="19441560">
            <a:off x="3151364" y="2735781"/>
            <a:ext cx="504056" cy="5875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58460" y="195486"/>
            <a:ext cx="5380255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Варианты развития структуры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33094">
            <a:off x="5049849" y="2759197"/>
            <a:ext cx="504056" cy="5875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806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03648" y="3075807"/>
            <a:ext cx="7740352" cy="2067694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660232" y="1275608"/>
            <a:ext cx="2318846" cy="996033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Многоуровневая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высокодоходная </a:t>
            </a:r>
            <a:b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структура</a:t>
            </a:r>
            <a:endParaRPr lang="ru-RU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60" y="2931790"/>
            <a:ext cx="3159593" cy="21577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rIns="36000"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Ориентация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на развитие Руководителей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Доход по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2 и 3 Фазам ПВ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Развитие лидеров и формирование команды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Большие, растущие бонусы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и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пассивный доход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23728" y="1221600"/>
            <a:ext cx="1584000" cy="158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Продукция</a:t>
            </a:r>
            <a:endParaRPr lang="ru-RU" b="1" dirty="0"/>
          </a:p>
        </p:txBody>
      </p:sp>
      <p:sp>
        <p:nvSpPr>
          <p:cNvPr id="7" name="Овал 6"/>
          <p:cNvSpPr/>
          <p:nvPr/>
        </p:nvSpPr>
        <p:spPr>
          <a:xfrm>
            <a:off x="4953744" y="1221600"/>
            <a:ext cx="1584000" cy="158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ПВ</a:t>
            </a:r>
            <a:endParaRPr lang="ru-RU" b="1" dirty="0"/>
          </a:p>
        </p:txBody>
      </p:sp>
      <p:sp>
        <p:nvSpPr>
          <p:cNvPr id="8" name="Овал 7"/>
          <p:cNvSpPr/>
          <p:nvPr/>
        </p:nvSpPr>
        <p:spPr>
          <a:xfrm>
            <a:off x="3564064" y="2841780"/>
            <a:ext cx="1584000" cy="15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Развитие структуры</a:t>
            </a:r>
            <a:endParaRPr lang="ru-RU" b="1" dirty="0"/>
          </a:p>
        </p:txBody>
      </p:sp>
      <p:sp>
        <p:nvSpPr>
          <p:cNvPr id="9" name="Стрелка вниз 8"/>
          <p:cNvSpPr/>
          <p:nvPr/>
        </p:nvSpPr>
        <p:spPr>
          <a:xfrm rot="19441560">
            <a:off x="3151364" y="2735781"/>
            <a:ext cx="504056" cy="5875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758460" y="195486"/>
            <a:ext cx="5380255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Варианты развития структуры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933094">
            <a:off x="5049849" y="2759197"/>
            <a:ext cx="504056" cy="5875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406" y="1071552"/>
            <a:ext cx="2016224" cy="182937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АРГО для новичка</a:t>
            </a:r>
            <a:br>
              <a:rPr lang="ru-RU" sz="2400" b="1" dirty="0" smtClean="0"/>
            </a:br>
            <a:r>
              <a:rPr lang="ru-RU" sz="2400" b="1" dirty="0" smtClean="0"/>
              <a:t>– место заработка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9340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1221600"/>
            <a:ext cx="1584000" cy="158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Продукция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953744" y="1221600"/>
            <a:ext cx="1584000" cy="158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ПВ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564064" y="2841780"/>
            <a:ext cx="1584000" cy="15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Развитие структуры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 rot="1933094">
            <a:off x="5049849" y="2759197"/>
            <a:ext cx="504056" cy="5875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41560">
            <a:off x="3151364" y="2735781"/>
            <a:ext cx="504056" cy="5875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5754" y="195486"/>
            <a:ext cx="4505657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Треугольник успеха АРГО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89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871232" y="195486"/>
            <a:ext cx="3666517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Виды дохода в АРГО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6864" y="944088"/>
            <a:ext cx="6738998" cy="5400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? Доход от продаж ?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54420" y="1529116"/>
            <a:ext cx="6738998" cy="10801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1. «Возвратный бонус» за личное потребление</a:t>
            </a:r>
          </a:p>
          <a:p>
            <a:pPr algn="ctr"/>
            <a:r>
              <a:rPr lang="ru-RU" sz="2000" b="1" dirty="0" smtClean="0"/>
              <a:t>2. Бонус за работу личной группы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59742" y="2643759"/>
            <a:ext cx="6738998" cy="100811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3. Основной бонус - </a:t>
            </a:r>
            <a:r>
              <a:rPr lang="en-US" sz="2000" b="1" dirty="0" smtClean="0"/>
              <a:t>5%</a:t>
            </a:r>
            <a:r>
              <a:rPr lang="ru-RU" sz="2000" b="1" dirty="0" smtClean="0"/>
              <a:t> +</a:t>
            </a:r>
          </a:p>
          <a:p>
            <a:pPr algn="ctr"/>
            <a:r>
              <a:rPr lang="ru-RU" sz="2000" b="1" dirty="0" smtClean="0"/>
              <a:t>4. Бонус бесконечности </a:t>
            </a:r>
            <a:r>
              <a:rPr lang="en-US" sz="2000" b="1" dirty="0" smtClean="0"/>
              <a:t>N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46710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Начальные </a:t>
            </a:r>
            <a:r>
              <a:rPr lang="ru-RU" b="1" dirty="0" smtClean="0">
                <a:solidFill>
                  <a:schemeClr val="bg1"/>
                </a:solidFill>
              </a:rPr>
              <a:t>бонусы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11802" y="2581775"/>
            <a:ext cx="2395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Структурные  бонусы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5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2423946" y="573528"/>
            <a:ext cx="6480000" cy="4536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Фаза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II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06850" y="573537"/>
            <a:ext cx="2213456" cy="452685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58065" y="2684620"/>
            <a:ext cx="432000" cy="216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0" rtlCol="0" anchor="b" anchorCtr="0"/>
          <a:lstStyle/>
          <a:p>
            <a:pPr algn="ctr"/>
            <a:r>
              <a:rPr lang="en-US" sz="1050" b="1" dirty="0" smtClean="0"/>
              <a:t>10%</a:t>
            </a:r>
            <a:endParaRPr lang="ru-RU" sz="105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98572" y="2576857"/>
            <a:ext cx="432000" cy="324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0" rtlCol="0" anchor="b" anchorCtr="0"/>
          <a:lstStyle/>
          <a:p>
            <a:pPr algn="ctr"/>
            <a:r>
              <a:rPr lang="en-US" sz="1050" b="1" dirty="0" smtClean="0"/>
              <a:t>15%</a:t>
            </a:r>
            <a:endParaRPr lang="ru-RU" sz="105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60" y="2344116"/>
            <a:ext cx="432000" cy="553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endParaRPr lang="ru-RU" sz="105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430740" y="2904845"/>
            <a:ext cx="648000" cy="16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2%</a:t>
            </a:r>
            <a:endParaRPr lang="ru-RU" sz="13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2904845"/>
            <a:ext cx="648000" cy="101061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</a:t>
            </a:r>
            <a:r>
              <a:rPr lang="ru-RU" sz="1300" b="1" dirty="0" smtClean="0"/>
              <a:t>2</a:t>
            </a:r>
            <a:r>
              <a:rPr lang="en-US" sz="1300" b="1" dirty="0" smtClean="0"/>
              <a:t>0%</a:t>
            </a:r>
            <a:endParaRPr lang="ru-RU" sz="13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04264" y="2904845"/>
            <a:ext cx="648000" cy="1296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</a:t>
            </a:r>
            <a:r>
              <a:rPr lang="ru-RU" sz="1300" b="1" dirty="0" smtClean="0"/>
              <a:t>28</a:t>
            </a:r>
            <a:r>
              <a:rPr lang="en-US" sz="1300" b="1" dirty="0" smtClean="0"/>
              <a:t>%</a:t>
            </a:r>
            <a:endParaRPr lang="ru-RU" sz="13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343790" y="2904845"/>
            <a:ext cx="648000" cy="14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</a:t>
            </a:r>
            <a:r>
              <a:rPr lang="ru-RU" sz="1300" b="1" dirty="0" smtClean="0"/>
              <a:t>30,5</a:t>
            </a:r>
            <a:r>
              <a:rPr lang="en-US" sz="1300" b="1" dirty="0" smtClean="0"/>
              <a:t>%</a:t>
            </a:r>
            <a:endParaRPr lang="ru-RU" sz="13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96482" y="2904845"/>
            <a:ext cx="648000" cy="1539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</a:t>
            </a:r>
            <a:r>
              <a:rPr lang="ru-RU" sz="1300" b="1" dirty="0" smtClean="0"/>
              <a:t>32</a:t>
            </a:r>
            <a:r>
              <a:rPr lang="en-US" sz="1300" b="1" dirty="0" smtClean="0"/>
              <a:t>%</a:t>
            </a:r>
            <a:endParaRPr lang="ru-RU" sz="13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644554" y="2904845"/>
            <a:ext cx="648000" cy="1620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</a:t>
            </a:r>
            <a:r>
              <a:rPr lang="ru-RU" sz="1300" b="1" dirty="0" smtClean="0"/>
              <a:t>33</a:t>
            </a:r>
            <a:r>
              <a:rPr lang="en-US" sz="1300" b="1" dirty="0" smtClean="0"/>
              <a:t>%</a:t>
            </a:r>
            <a:endParaRPr lang="ru-RU" sz="13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292626" y="2904845"/>
            <a:ext cx="648000" cy="1701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</a:t>
            </a:r>
            <a:r>
              <a:rPr lang="ru-RU" sz="1300" b="1" dirty="0" smtClean="0"/>
              <a:t>34</a:t>
            </a:r>
            <a:r>
              <a:rPr lang="en-US" sz="1300" b="1" dirty="0" smtClean="0"/>
              <a:t>%</a:t>
            </a:r>
            <a:endParaRPr lang="ru-RU" sz="13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2904845"/>
            <a:ext cx="648000" cy="1782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</a:t>
            </a:r>
            <a:r>
              <a:rPr lang="ru-RU" sz="1300" b="1" dirty="0" smtClean="0"/>
              <a:t>35</a:t>
            </a:r>
            <a:r>
              <a:rPr lang="en-US" sz="1300" b="1" dirty="0" smtClean="0"/>
              <a:t>%</a:t>
            </a:r>
            <a:endParaRPr lang="ru-RU" sz="13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604882" y="2904845"/>
            <a:ext cx="648000" cy="18225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</a:t>
            </a:r>
            <a:r>
              <a:rPr lang="ru-RU" sz="1300" b="1" dirty="0" smtClean="0"/>
              <a:t>35</a:t>
            </a:r>
            <a:r>
              <a:rPr lang="en-US" sz="1300" b="1" dirty="0" smtClean="0"/>
              <a:t>,5%</a:t>
            </a:r>
            <a:endParaRPr lang="ru-RU" sz="13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8252954" y="2904845"/>
            <a:ext cx="666000" cy="186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000" tIns="36000" rIns="36000" bIns="36000" rtlCol="0" anchor="ctr" anchorCtr="1"/>
          <a:lstStyle/>
          <a:p>
            <a:pPr algn="ctr"/>
            <a:r>
              <a:rPr lang="en-US" sz="1300" b="1" dirty="0" smtClean="0"/>
              <a:t>N </a:t>
            </a:r>
            <a:r>
              <a:rPr lang="ru-RU" sz="1300" b="1" dirty="0" smtClean="0"/>
              <a:t>36</a:t>
            </a:r>
            <a:r>
              <a:rPr lang="en-US" sz="1300" b="1" dirty="0" smtClean="0"/>
              <a:t>%</a:t>
            </a:r>
            <a:endParaRPr lang="ru-RU" sz="13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83616" y="2074627"/>
            <a:ext cx="432000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200" b="1" dirty="0" smtClean="0"/>
              <a:t>У2</a:t>
            </a:r>
            <a:r>
              <a:rPr lang="en-US" sz="1200" b="1" dirty="0" smtClean="0"/>
              <a:t> </a:t>
            </a:r>
            <a:br>
              <a:rPr lang="en-US" sz="1200" b="1" dirty="0" smtClean="0"/>
            </a:br>
            <a:r>
              <a:rPr lang="ru-RU" sz="1200" b="1" dirty="0" smtClean="0"/>
              <a:t>КГО≥</a:t>
            </a:r>
            <a:br>
              <a:rPr lang="ru-RU" sz="1200" b="1" dirty="0" smtClean="0"/>
            </a:br>
            <a:r>
              <a:rPr lang="ru-RU" sz="1200" b="1" dirty="0" smtClean="0"/>
              <a:t>500</a:t>
            </a:r>
            <a:endParaRPr lang="ru-RU" sz="12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98572" y="1957475"/>
            <a:ext cx="432000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200" b="1" dirty="0" smtClean="0"/>
              <a:t>У3</a:t>
            </a:r>
            <a:r>
              <a:rPr lang="en-US" sz="1200" b="1" dirty="0" smtClean="0"/>
              <a:t> </a:t>
            </a:r>
            <a:br>
              <a:rPr lang="en-US" sz="1200" b="1" dirty="0" smtClean="0"/>
            </a:br>
            <a:r>
              <a:rPr lang="ru-RU" sz="1200" b="1" dirty="0" smtClean="0"/>
              <a:t>КГО≥</a:t>
            </a:r>
            <a:br>
              <a:rPr lang="ru-RU" sz="1200" b="1" dirty="0" smtClean="0"/>
            </a:br>
            <a:r>
              <a:rPr lang="ru-RU" sz="1200" b="1" dirty="0" smtClean="0"/>
              <a:t>1000</a:t>
            </a:r>
            <a:endParaRPr lang="ru-RU" sz="12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1971166" y="1722969"/>
            <a:ext cx="504056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P</a:t>
            </a:r>
            <a:r>
              <a:rPr lang="ru-RU" sz="1200" b="1" dirty="0" smtClean="0"/>
              <a:t>*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ru-RU" sz="1200" b="1" dirty="0" smtClean="0"/>
              <a:t>КГО≥</a:t>
            </a:r>
            <a:br>
              <a:rPr lang="ru-RU" sz="1200" b="1" dirty="0" smtClean="0"/>
            </a:br>
            <a:r>
              <a:rPr lang="ru-RU" sz="1200" b="1" dirty="0" smtClean="0"/>
              <a:t>4000</a:t>
            </a:r>
            <a:endParaRPr lang="ru-RU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2454490" y="3098940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 smtClean="0"/>
              <a:t>00 </a:t>
            </a:r>
            <a:r>
              <a:rPr lang="ru-RU" sz="1200" b="1" dirty="0" smtClean="0"/>
              <a:t>≥</a:t>
            </a:r>
            <a:r>
              <a:rPr lang="en-US" sz="1200" b="1" dirty="0" smtClean="0"/>
              <a:t> </a:t>
            </a:r>
            <a:br>
              <a:rPr lang="en-US" sz="1200" b="1" dirty="0" smtClean="0"/>
            </a:br>
            <a:r>
              <a:rPr lang="en-US" sz="1200" b="1" dirty="0" smtClean="0"/>
              <a:t>3</a:t>
            </a:r>
            <a:r>
              <a:rPr lang="ru-RU" sz="1200" b="1" dirty="0" smtClean="0"/>
              <a:t> тыс.</a:t>
            </a:r>
            <a:endParaRPr lang="ru-RU" sz="1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074780" y="3941129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 b="1"/>
            </a:lvl1pPr>
          </a:lstStyle>
          <a:p>
            <a:r>
              <a:rPr lang="en-US" dirty="0"/>
              <a:t>00 </a:t>
            </a:r>
            <a:r>
              <a:rPr lang="ru-RU" dirty="0"/>
              <a:t>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6</a:t>
            </a:r>
            <a:r>
              <a:rPr lang="ru-RU" dirty="0"/>
              <a:t> тыс.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729902" y="4233066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 b="1"/>
            </a:lvl1pPr>
          </a:lstStyle>
          <a:p>
            <a:r>
              <a:rPr lang="en-US" dirty="0"/>
              <a:t>00 </a:t>
            </a:r>
            <a:r>
              <a:rPr lang="ru-RU" dirty="0"/>
              <a:t>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12</a:t>
            </a:r>
            <a:r>
              <a:rPr lang="ru-RU" dirty="0"/>
              <a:t> тыс.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360882" y="4396390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 b="1"/>
            </a:lvl1pPr>
          </a:lstStyle>
          <a:p>
            <a:r>
              <a:rPr lang="en-US" dirty="0"/>
              <a:t>00 </a:t>
            </a:r>
            <a:r>
              <a:rPr lang="ru-RU" dirty="0"/>
              <a:t>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25</a:t>
            </a:r>
            <a:r>
              <a:rPr lang="ru-RU" dirty="0"/>
              <a:t> тыс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5004992" y="4474224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 b="1"/>
            </a:lvl1pPr>
          </a:lstStyle>
          <a:p>
            <a:r>
              <a:rPr lang="en-US" dirty="0"/>
              <a:t>00 </a:t>
            </a:r>
            <a:r>
              <a:rPr lang="ru-RU" dirty="0"/>
              <a:t>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50</a:t>
            </a:r>
            <a:r>
              <a:rPr lang="ru-RU" dirty="0"/>
              <a:t> тыс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9" name="TextBox 48"/>
          <p:cNvSpPr txBox="1"/>
          <p:nvPr/>
        </p:nvSpPr>
        <p:spPr>
          <a:xfrm>
            <a:off x="5667239" y="4558541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 b="1"/>
            </a:lvl1pPr>
          </a:lstStyle>
          <a:p>
            <a:r>
              <a:rPr lang="en-US" dirty="0"/>
              <a:t>00 </a:t>
            </a:r>
            <a:r>
              <a:rPr lang="ru-RU" dirty="0"/>
              <a:t>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100</a:t>
            </a:r>
            <a:r>
              <a:rPr lang="ru-RU" dirty="0"/>
              <a:t> тыс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6314873" y="4641046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 b="1"/>
            </a:lvl1pPr>
          </a:lstStyle>
          <a:p>
            <a:r>
              <a:rPr lang="en-US" dirty="0"/>
              <a:t>00 </a:t>
            </a:r>
            <a:r>
              <a:rPr lang="ru-RU" dirty="0"/>
              <a:t>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200</a:t>
            </a:r>
            <a:r>
              <a:rPr lang="ru-RU" dirty="0"/>
              <a:t> тыс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6962945" y="4733130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 b="1"/>
            </a:lvl1pPr>
          </a:lstStyle>
          <a:p>
            <a:r>
              <a:rPr lang="en-US" dirty="0"/>
              <a:t>00 </a:t>
            </a:r>
            <a:r>
              <a:rPr lang="ru-RU" dirty="0"/>
              <a:t>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400</a:t>
            </a:r>
            <a:r>
              <a:rPr lang="ru-RU" dirty="0"/>
              <a:t> тыс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7621938" y="4765177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 b="1"/>
            </a:lvl1pPr>
          </a:lstStyle>
          <a:p>
            <a:r>
              <a:rPr lang="en-US" dirty="0"/>
              <a:t>00 </a:t>
            </a:r>
            <a:r>
              <a:rPr lang="ru-RU" dirty="0"/>
              <a:t>≥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800</a:t>
            </a:r>
            <a:r>
              <a:rPr lang="ru-RU" dirty="0"/>
              <a:t> тыс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8278592" y="4786988"/>
            <a:ext cx="630980" cy="3877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1200" b="1"/>
            </a:lvl1pPr>
          </a:lstStyle>
          <a:p>
            <a:r>
              <a:rPr lang="en-US" dirty="0"/>
              <a:t>00 </a:t>
            </a:r>
            <a:r>
              <a:rPr lang="ru-RU" dirty="0"/>
              <a:t>≥</a:t>
            </a:r>
            <a:r>
              <a:rPr lang="en-US" dirty="0"/>
              <a:t> </a:t>
            </a:r>
            <a:br>
              <a:rPr lang="en-US" dirty="0"/>
            </a:br>
            <a:r>
              <a:rPr lang="ru-RU" dirty="0"/>
              <a:t>1,6 млн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15092" y="4950754"/>
            <a:ext cx="2196000" cy="1496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ru-RU" sz="900" dirty="0" smtClean="0"/>
              <a:t>**Бонус бесконечной глубины</a:t>
            </a:r>
            <a:r>
              <a:rPr lang="en-US" sz="900" dirty="0" smtClean="0"/>
              <a:t> N</a:t>
            </a:r>
            <a:r>
              <a:rPr lang="ru-RU" sz="900" dirty="0" smtClean="0"/>
              <a:t> </a:t>
            </a:r>
            <a:endParaRPr lang="ru-RU" sz="900" dirty="0"/>
          </a:p>
        </p:txBody>
      </p:sp>
      <p:sp>
        <p:nvSpPr>
          <p:cNvPr id="64" name="TextBox 63"/>
          <p:cNvSpPr txBox="1"/>
          <p:nvPr/>
        </p:nvSpPr>
        <p:spPr>
          <a:xfrm>
            <a:off x="165141" y="141489"/>
            <a:ext cx="8715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План Вознаграждений АРГО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 - 2017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21525" y="4328935"/>
            <a:ext cx="2195982" cy="59851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r>
              <a:rPr lang="ru-RU" sz="900" dirty="0" smtClean="0"/>
              <a:t>* Здесь и далее для выполнения ранга Руководитель дополнительно к КГО </a:t>
            </a:r>
            <a:r>
              <a:rPr lang="ru-RU" sz="900" dirty="0"/>
              <a:t>≥ 4000 </a:t>
            </a:r>
            <a:r>
              <a:rPr lang="ru-RU" sz="900" dirty="0" smtClean="0"/>
              <a:t>необходимо </a:t>
            </a:r>
            <a:br>
              <a:rPr lang="ru-RU" sz="900" dirty="0" smtClean="0"/>
            </a:br>
            <a:r>
              <a:rPr lang="ru-RU" sz="900" b="1" dirty="0" smtClean="0">
                <a:solidFill>
                  <a:srgbClr val="C00000"/>
                </a:solidFill>
              </a:rPr>
              <a:t>ГО</a:t>
            </a:r>
            <a:r>
              <a:rPr lang="ru-RU" sz="900" b="1" dirty="0">
                <a:solidFill>
                  <a:srgbClr val="C00000"/>
                </a:solidFill>
              </a:rPr>
              <a:t>≥</a:t>
            </a:r>
            <a:r>
              <a:rPr lang="en-US" sz="900" b="1" dirty="0">
                <a:solidFill>
                  <a:srgbClr val="C00000"/>
                </a:solidFill>
              </a:rPr>
              <a:t>5</a:t>
            </a:r>
            <a:r>
              <a:rPr lang="ru-RU" sz="900" b="1" dirty="0" smtClean="0">
                <a:solidFill>
                  <a:srgbClr val="C00000"/>
                </a:solidFill>
              </a:rPr>
              <a:t>00 из них ЛО</a:t>
            </a:r>
            <a:r>
              <a:rPr lang="ru-RU" sz="900" b="1" dirty="0">
                <a:solidFill>
                  <a:srgbClr val="C00000"/>
                </a:solidFill>
              </a:rPr>
              <a:t>≥</a:t>
            </a:r>
            <a:r>
              <a:rPr lang="en-US" sz="900" b="1" dirty="0">
                <a:solidFill>
                  <a:srgbClr val="C00000"/>
                </a:solidFill>
              </a:rPr>
              <a:t>5</a:t>
            </a:r>
            <a:r>
              <a:rPr lang="ru-RU" sz="900" b="1" dirty="0" smtClean="0">
                <a:solidFill>
                  <a:srgbClr val="C00000"/>
                </a:solidFill>
              </a:rPr>
              <a:t>0</a:t>
            </a:r>
            <a:endParaRPr lang="ru-RU" sz="900" b="1" dirty="0">
              <a:solidFill>
                <a:srgbClr val="C000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13696" y="2767225"/>
            <a:ext cx="432000" cy="135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endParaRPr lang="ru-RU" sz="1050" b="1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1539118" y="2470225"/>
            <a:ext cx="432000" cy="4320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36000" tIns="36000" rIns="36000" bIns="0" rtlCol="0" anchor="b" anchorCtr="0"/>
          <a:lstStyle/>
          <a:p>
            <a:pPr algn="ctr"/>
            <a:r>
              <a:rPr lang="en-US" sz="1050" b="1" dirty="0" smtClean="0"/>
              <a:t>20%</a:t>
            </a:r>
            <a:endParaRPr lang="ru-RU" sz="105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34611" y="2141452"/>
            <a:ext cx="432000" cy="64633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ru-RU" sz="1200" b="1" dirty="0" smtClean="0"/>
              <a:t>У1</a:t>
            </a:r>
            <a:r>
              <a:rPr lang="en-US" sz="1200" b="1" dirty="0" smtClean="0"/>
              <a:t> </a:t>
            </a:r>
            <a:br>
              <a:rPr lang="en-US" sz="1200" b="1" dirty="0" smtClean="0"/>
            </a:br>
            <a:r>
              <a:rPr lang="ru-RU" sz="1200" b="1" dirty="0" smtClean="0"/>
              <a:t>КГО≥</a:t>
            </a:r>
            <a:br>
              <a:rPr lang="ru-RU" sz="1200" b="1" dirty="0" smtClean="0"/>
            </a:br>
            <a:r>
              <a:rPr lang="ru-RU" sz="1200" b="1" dirty="0" smtClean="0"/>
              <a:t>100</a:t>
            </a:r>
            <a:endParaRPr lang="ru-RU" sz="12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1530572" y="1858603"/>
            <a:ext cx="44918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200" b="1" dirty="0" smtClean="0"/>
              <a:t>У4, УР</a:t>
            </a:r>
            <a:r>
              <a:rPr lang="en-US" sz="1200" b="1" dirty="0" smtClean="0"/>
              <a:t> </a:t>
            </a:r>
            <a:br>
              <a:rPr lang="en-US" sz="1200" b="1" dirty="0" smtClean="0"/>
            </a:br>
            <a:r>
              <a:rPr lang="ru-RU" sz="1200" b="1" dirty="0" smtClean="0"/>
              <a:t>КГО≥</a:t>
            </a:r>
            <a:br>
              <a:rPr lang="ru-RU" sz="1200" b="1" dirty="0" smtClean="0"/>
            </a:br>
            <a:r>
              <a:rPr lang="ru-RU" sz="1200" b="1" dirty="0" smtClean="0"/>
              <a:t>2000</a:t>
            </a:r>
            <a:endParaRPr lang="ru-RU" sz="1200" b="1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428852" y="2224549"/>
            <a:ext cx="720000" cy="675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r>
              <a:rPr lang="ru-RU" sz="1050" b="1" dirty="0" smtClean="0"/>
              <a:t> </a:t>
            </a:r>
            <a:r>
              <a:rPr lang="en-US" sz="1050" b="1" dirty="0" smtClean="0"/>
              <a:t>+</a:t>
            </a:r>
            <a:br>
              <a:rPr lang="en-US" sz="1050" b="1" dirty="0" smtClean="0"/>
            </a:br>
            <a:r>
              <a:rPr lang="en-US" sz="1050" b="1" dirty="0" smtClean="0"/>
              <a:t>1</a:t>
            </a:r>
            <a:r>
              <a:rPr lang="ru-RU" sz="1050" b="1" dirty="0" smtClean="0"/>
              <a:t>п </a:t>
            </a:r>
            <a:r>
              <a:rPr lang="en-US" sz="1050" b="1" dirty="0" smtClean="0"/>
              <a:t>5%</a:t>
            </a:r>
            <a:r>
              <a:rPr lang="ru-RU" sz="1050" b="1" dirty="0" smtClean="0"/>
              <a:t>+∆</a:t>
            </a:r>
            <a:r>
              <a:rPr lang="en-US" sz="1050" b="1" dirty="0" smtClean="0"/>
              <a:t>N</a:t>
            </a:r>
            <a:r>
              <a:rPr lang="ru-RU" sz="1050" b="1" dirty="0"/>
              <a:t/>
            </a:r>
            <a:br>
              <a:rPr lang="ru-RU" sz="1050" b="1" dirty="0"/>
            </a:br>
            <a:r>
              <a:rPr lang="ru-RU" sz="1050" b="1" dirty="0" smtClean="0"/>
              <a:t>∞</a:t>
            </a:r>
            <a:r>
              <a:rPr lang="en-US" sz="1050" b="1" dirty="0" smtClean="0"/>
              <a:t> </a:t>
            </a:r>
            <a:r>
              <a:rPr lang="ru-RU" sz="1050" b="1" dirty="0" smtClean="0"/>
              <a:t>∆</a:t>
            </a:r>
            <a:r>
              <a:rPr lang="en-US" sz="1050" b="1" dirty="0" smtClean="0"/>
              <a:t>N</a:t>
            </a:r>
            <a:r>
              <a:rPr lang="ru-RU" sz="1050" b="1" dirty="0" smtClean="0"/>
              <a:t>**</a:t>
            </a:r>
            <a:r>
              <a:rPr lang="en-US" sz="1050" b="1" dirty="0" smtClean="0"/>
              <a:t> </a:t>
            </a:r>
            <a:endParaRPr lang="ru-RU" sz="1050" b="1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3149065" y="2086935"/>
            <a:ext cx="720000" cy="81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r>
              <a:rPr lang="ru-RU" sz="1050" b="1" dirty="0" smtClean="0"/>
              <a:t> </a:t>
            </a:r>
            <a:r>
              <a:rPr lang="en-US" sz="1050" b="1" dirty="0" smtClean="0"/>
              <a:t>+</a:t>
            </a:r>
            <a:br>
              <a:rPr lang="en-US" sz="1050" b="1" dirty="0" smtClean="0"/>
            </a:br>
            <a:r>
              <a:rPr lang="en-US" sz="1050" b="1" dirty="0" smtClean="0"/>
              <a:t>1</a:t>
            </a:r>
            <a:r>
              <a:rPr lang="ru-RU" sz="1050" b="1" dirty="0" smtClean="0"/>
              <a:t>п </a:t>
            </a:r>
            <a:r>
              <a:rPr lang="en-US" sz="1050" b="1" dirty="0" smtClean="0"/>
              <a:t>5%+</a:t>
            </a:r>
            <a:r>
              <a:rPr lang="ru-RU" sz="1050" b="1" dirty="0" smtClean="0"/>
              <a:t>∆</a:t>
            </a:r>
            <a:r>
              <a:rPr lang="en-US" sz="1050" b="1" dirty="0" smtClean="0"/>
              <a:t>N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2п </a:t>
            </a:r>
            <a:r>
              <a:rPr lang="en-US" sz="1050" b="1" dirty="0" smtClean="0"/>
              <a:t>5%+</a:t>
            </a:r>
            <a:r>
              <a:rPr lang="ru-RU" sz="1050" b="1" dirty="0" smtClean="0"/>
              <a:t>∆</a:t>
            </a:r>
            <a:r>
              <a:rPr lang="en-US" sz="1050" b="1" dirty="0" smtClean="0"/>
              <a:t>N</a:t>
            </a:r>
            <a:br>
              <a:rPr lang="en-US" sz="1050" b="1" dirty="0" smtClean="0"/>
            </a:br>
            <a:r>
              <a:rPr lang="ru-RU" sz="1050" b="1" dirty="0"/>
              <a:t>∞</a:t>
            </a:r>
            <a:r>
              <a:rPr lang="en-US" sz="1050" b="1" dirty="0" smtClean="0"/>
              <a:t> </a:t>
            </a:r>
            <a:r>
              <a:rPr lang="ru-RU" sz="1050" b="1" dirty="0" smtClean="0"/>
              <a:t>∆</a:t>
            </a:r>
            <a:r>
              <a:rPr lang="en-US" sz="1050" b="1" dirty="0" smtClean="0"/>
              <a:t>N </a:t>
            </a:r>
            <a:endParaRPr lang="ru-RU" sz="1050" b="1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3860466" y="1953337"/>
            <a:ext cx="720000" cy="945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r>
              <a:rPr lang="ru-RU" sz="1050" b="1" dirty="0" smtClean="0"/>
              <a:t> </a:t>
            </a:r>
            <a:r>
              <a:rPr lang="en-US" sz="1050" b="1" dirty="0" smtClean="0"/>
              <a:t>+</a:t>
            </a:r>
            <a:br>
              <a:rPr lang="en-US" sz="1050" b="1" dirty="0" smtClean="0"/>
            </a:br>
            <a:r>
              <a:rPr lang="en-US" sz="1050" b="1" dirty="0" smtClean="0"/>
              <a:t>1</a:t>
            </a:r>
            <a:r>
              <a:rPr lang="ru-RU" sz="1050" b="1" dirty="0" smtClean="0"/>
              <a:t>п </a:t>
            </a:r>
            <a:r>
              <a:rPr lang="en-US" sz="1050" b="1" smtClean="0"/>
              <a:t>5%+∆N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2п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en-US" sz="1050" b="1" dirty="0" smtClean="0"/>
              <a:t>3</a:t>
            </a:r>
            <a:r>
              <a:rPr lang="ru-RU" sz="1050" b="1" dirty="0" smtClean="0"/>
              <a:t>п</a:t>
            </a:r>
            <a:r>
              <a:rPr lang="en-US" sz="1050" b="1" dirty="0" smtClean="0"/>
              <a:t>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/>
              <a:t>∞</a:t>
            </a:r>
            <a:r>
              <a:rPr lang="en-US" sz="1050" b="1" smtClean="0"/>
              <a:t> </a:t>
            </a:r>
            <a:r>
              <a:rPr lang="ru-RU" sz="1050" b="1" smtClean="0"/>
              <a:t>∆</a:t>
            </a:r>
            <a:r>
              <a:rPr lang="en-US" sz="1050" b="1" smtClean="0"/>
              <a:t>N </a:t>
            </a:r>
            <a:endParaRPr lang="ru-RU" sz="1050" b="1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578939" y="1819595"/>
            <a:ext cx="720000" cy="1080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r>
              <a:rPr lang="ru-RU" sz="1050" b="1" dirty="0" smtClean="0"/>
              <a:t> </a:t>
            </a:r>
            <a:r>
              <a:rPr lang="en-US" sz="1050" b="1" dirty="0" smtClean="0"/>
              <a:t>+</a:t>
            </a:r>
            <a:br>
              <a:rPr lang="en-US" sz="1050" b="1" dirty="0" smtClean="0"/>
            </a:br>
            <a:r>
              <a:rPr lang="en-US" sz="1050" b="1" dirty="0" smtClean="0"/>
              <a:t>1</a:t>
            </a:r>
            <a:r>
              <a:rPr lang="ru-RU" sz="1050" b="1" dirty="0" smtClean="0"/>
              <a:t>п </a:t>
            </a:r>
            <a:r>
              <a:rPr lang="en-US" sz="1050" b="1" smtClean="0"/>
              <a:t>5%+∆N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2п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en-US" sz="1050" b="1" dirty="0" smtClean="0"/>
              <a:t>3</a:t>
            </a:r>
            <a:r>
              <a:rPr lang="ru-RU" sz="1050" b="1" dirty="0" smtClean="0"/>
              <a:t>п</a:t>
            </a:r>
            <a:r>
              <a:rPr lang="en-US" sz="1050" b="1" dirty="0" smtClean="0"/>
              <a:t> </a:t>
            </a:r>
            <a:r>
              <a:rPr lang="en-US" sz="1050" b="1" smtClean="0"/>
              <a:t>5%+∆N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4п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/>
              <a:t>∞</a:t>
            </a:r>
            <a:r>
              <a:rPr lang="en-US" sz="1050" b="1" smtClean="0"/>
              <a:t> </a:t>
            </a:r>
            <a:r>
              <a:rPr lang="ru-RU" sz="1050" b="1" smtClean="0"/>
              <a:t>∆</a:t>
            </a:r>
            <a:r>
              <a:rPr lang="en-US" sz="1050" b="1" smtClean="0"/>
              <a:t>N </a:t>
            </a:r>
            <a:endParaRPr lang="ru-RU" sz="1050" b="1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5298939" y="1684595"/>
            <a:ext cx="720000" cy="1215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r>
              <a:rPr lang="ru-RU" sz="1050" b="1" dirty="0" smtClean="0"/>
              <a:t> </a:t>
            </a:r>
            <a:r>
              <a:rPr lang="en-US" sz="1050" b="1" dirty="0" smtClean="0"/>
              <a:t>+</a:t>
            </a:r>
            <a:br>
              <a:rPr lang="en-US" sz="1050" b="1" dirty="0" smtClean="0"/>
            </a:br>
            <a:r>
              <a:rPr lang="en-US" sz="1050" b="1" dirty="0" smtClean="0"/>
              <a:t>1</a:t>
            </a:r>
            <a:r>
              <a:rPr lang="ru-RU" sz="1050" b="1" dirty="0" smtClean="0"/>
              <a:t>п </a:t>
            </a:r>
            <a:r>
              <a:rPr lang="en-US" sz="1050" b="1" dirty="0" smtClean="0"/>
              <a:t>5%+∆N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2п </a:t>
            </a:r>
            <a:r>
              <a:rPr lang="en-US" sz="1050" b="1" dirty="0" smtClean="0"/>
              <a:t>5%+∆N</a:t>
            </a:r>
            <a:br>
              <a:rPr lang="en-US" sz="1050" b="1" dirty="0" smtClean="0"/>
            </a:br>
            <a:r>
              <a:rPr lang="en-US" sz="1050" b="1" dirty="0" smtClean="0"/>
              <a:t>3</a:t>
            </a:r>
            <a:r>
              <a:rPr lang="ru-RU" sz="1050" b="1" dirty="0" smtClean="0"/>
              <a:t>п</a:t>
            </a:r>
            <a:r>
              <a:rPr lang="en-US" sz="1050" b="1" dirty="0" smtClean="0"/>
              <a:t> 5%+∆N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4п </a:t>
            </a:r>
            <a:r>
              <a:rPr lang="en-US" sz="1050" b="1" dirty="0" smtClean="0"/>
              <a:t>5%+∆N</a:t>
            </a:r>
            <a:br>
              <a:rPr lang="en-US" sz="1050" b="1" dirty="0" smtClean="0"/>
            </a:br>
            <a:r>
              <a:rPr lang="ru-RU" sz="1050" b="1" dirty="0" smtClean="0"/>
              <a:t>5п </a:t>
            </a:r>
            <a:r>
              <a:rPr lang="en-US" sz="1050" b="1" dirty="0" smtClean="0"/>
              <a:t>5%+∆N</a:t>
            </a:r>
            <a:br>
              <a:rPr lang="en-US" sz="1050" b="1" dirty="0" smtClean="0"/>
            </a:br>
            <a:r>
              <a:rPr lang="ru-RU" sz="1050" b="1" dirty="0"/>
              <a:t>∞</a:t>
            </a:r>
            <a:r>
              <a:rPr lang="en-US" sz="1050" b="1" dirty="0" smtClean="0"/>
              <a:t> </a:t>
            </a:r>
            <a:r>
              <a:rPr lang="ru-RU" sz="1050" b="1" dirty="0" smtClean="0"/>
              <a:t>∆</a:t>
            </a:r>
            <a:r>
              <a:rPr lang="en-US" sz="1050" b="1" dirty="0" smtClean="0"/>
              <a:t>N </a:t>
            </a:r>
            <a:endParaRPr lang="ru-RU" sz="1050" b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6025493" y="1546935"/>
            <a:ext cx="720000" cy="1350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r>
              <a:rPr lang="ru-RU" sz="1050" b="1" dirty="0" smtClean="0"/>
              <a:t> </a:t>
            </a:r>
            <a:r>
              <a:rPr lang="en-US" sz="1050" b="1" dirty="0" smtClean="0"/>
              <a:t>+</a:t>
            </a:r>
            <a:br>
              <a:rPr lang="en-US" sz="1050" b="1" dirty="0" smtClean="0"/>
            </a:br>
            <a:r>
              <a:rPr lang="en-US" sz="1050" b="1" dirty="0" smtClean="0"/>
              <a:t>1</a:t>
            </a:r>
            <a:r>
              <a:rPr lang="ru-RU" sz="1050" b="1" dirty="0" smtClean="0"/>
              <a:t>п </a:t>
            </a:r>
            <a:r>
              <a:rPr lang="en-US" sz="1050" b="1" dirty="0" smtClean="0"/>
              <a:t>5%+∆N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2п </a:t>
            </a:r>
            <a:r>
              <a:rPr lang="en-US" sz="1050" b="1" dirty="0" smtClean="0"/>
              <a:t>5%+∆N</a:t>
            </a:r>
            <a:br>
              <a:rPr lang="en-US" sz="1050" b="1" dirty="0" smtClean="0"/>
            </a:br>
            <a:r>
              <a:rPr lang="en-US" sz="1050" b="1" dirty="0" smtClean="0"/>
              <a:t>3</a:t>
            </a:r>
            <a:r>
              <a:rPr lang="ru-RU" sz="1050" b="1" dirty="0" smtClean="0"/>
              <a:t>п</a:t>
            </a:r>
            <a:r>
              <a:rPr lang="en-US" sz="1050" b="1" dirty="0" smtClean="0"/>
              <a:t> 5%+∆N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4п </a:t>
            </a:r>
            <a:r>
              <a:rPr lang="en-US" sz="1050" b="1" dirty="0" smtClean="0"/>
              <a:t>5%+∆N</a:t>
            </a:r>
            <a:br>
              <a:rPr lang="en-US" sz="1050" b="1" dirty="0" smtClean="0"/>
            </a:br>
            <a:r>
              <a:rPr lang="ru-RU" sz="1050" b="1" dirty="0" smtClean="0"/>
              <a:t>5п </a:t>
            </a:r>
            <a:r>
              <a:rPr lang="en-US" sz="1050" b="1" dirty="0" smtClean="0"/>
              <a:t>5%+∆N</a:t>
            </a:r>
            <a:br>
              <a:rPr lang="en-US" sz="1050" b="1" dirty="0" smtClean="0"/>
            </a:br>
            <a:r>
              <a:rPr lang="ru-RU" sz="1050" b="1" dirty="0" smtClean="0"/>
              <a:t>6п </a:t>
            </a:r>
            <a:r>
              <a:rPr lang="en-US" sz="1050" b="1" dirty="0" smtClean="0"/>
              <a:t>5%+∆N</a:t>
            </a:r>
            <a:br>
              <a:rPr lang="en-US" sz="1050" b="1" dirty="0" smtClean="0"/>
            </a:br>
            <a:r>
              <a:rPr lang="ru-RU" sz="1050" b="1" dirty="0"/>
              <a:t>∞</a:t>
            </a:r>
            <a:r>
              <a:rPr lang="en-US" sz="1050" b="1" dirty="0" smtClean="0"/>
              <a:t> </a:t>
            </a:r>
            <a:r>
              <a:rPr lang="ru-RU" sz="1050" b="1" dirty="0" smtClean="0"/>
              <a:t>∆</a:t>
            </a:r>
            <a:r>
              <a:rPr lang="en-US" sz="1050" b="1" dirty="0" smtClean="0"/>
              <a:t>N </a:t>
            </a:r>
            <a:endParaRPr lang="ru-RU" sz="1050" b="1" dirty="0"/>
          </a:p>
        </p:txBody>
      </p:sp>
      <p:sp>
        <p:nvSpPr>
          <p:cNvPr id="75" name="Прямоугольник 74"/>
          <p:cNvSpPr/>
          <p:nvPr/>
        </p:nvSpPr>
        <p:spPr>
          <a:xfrm>
            <a:off x="6741026" y="1411935"/>
            <a:ext cx="720000" cy="1485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r>
              <a:rPr lang="ru-RU" sz="1050" b="1" dirty="0" smtClean="0"/>
              <a:t> </a:t>
            </a:r>
            <a:r>
              <a:rPr lang="en-US" sz="1050" b="1" dirty="0" smtClean="0"/>
              <a:t>+</a:t>
            </a:r>
            <a:br>
              <a:rPr lang="en-US" sz="1050" b="1" dirty="0" smtClean="0"/>
            </a:br>
            <a:r>
              <a:rPr lang="en-US" sz="1050" b="1" dirty="0" smtClean="0"/>
              <a:t>1</a:t>
            </a:r>
            <a:r>
              <a:rPr lang="ru-RU" sz="1050" b="1" dirty="0" smtClean="0"/>
              <a:t>п </a:t>
            </a:r>
            <a:r>
              <a:rPr lang="en-US" sz="1050" b="1" smtClean="0"/>
              <a:t>5%+∆N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2п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en-US" sz="1050" b="1" dirty="0" smtClean="0"/>
              <a:t>3</a:t>
            </a:r>
            <a:r>
              <a:rPr lang="ru-RU" sz="1050" b="1" dirty="0" smtClean="0"/>
              <a:t>п</a:t>
            </a:r>
            <a:r>
              <a:rPr lang="en-US" sz="1050" b="1" dirty="0" smtClean="0"/>
              <a:t> </a:t>
            </a:r>
            <a:r>
              <a:rPr lang="en-US" sz="1050" b="1" smtClean="0"/>
              <a:t>5%+∆N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4п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 dirty="0" smtClean="0"/>
              <a:t>5п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 dirty="0" smtClean="0"/>
              <a:t>6п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 dirty="0" smtClean="0"/>
              <a:t>7п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/>
              <a:t>∞</a:t>
            </a:r>
            <a:r>
              <a:rPr lang="en-US" sz="1050" b="1" smtClean="0"/>
              <a:t> </a:t>
            </a:r>
            <a:r>
              <a:rPr lang="ru-RU" sz="1050" b="1" smtClean="0"/>
              <a:t>∆</a:t>
            </a:r>
            <a:r>
              <a:rPr lang="en-US" sz="1050" b="1" smtClean="0"/>
              <a:t>N </a:t>
            </a:r>
            <a:endParaRPr lang="ru-RU" sz="1050" b="1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7456509" y="1248586"/>
            <a:ext cx="720000" cy="1656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r>
              <a:rPr lang="ru-RU" sz="1050" b="1" dirty="0" smtClean="0"/>
              <a:t> </a:t>
            </a:r>
            <a:r>
              <a:rPr lang="en-US" sz="1050" b="1" dirty="0" smtClean="0"/>
              <a:t>+</a:t>
            </a:r>
            <a:br>
              <a:rPr lang="en-US" sz="1050" b="1" dirty="0" smtClean="0"/>
            </a:br>
            <a:r>
              <a:rPr lang="en-US" sz="1050" b="1" dirty="0" smtClean="0"/>
              <a:t>1</a:t>
            </a:r>
            <a:r>
              <a:rPr lang="ru-RU" sz="1050" b="1" dirty="0" smtClean="0"/>
              <a:t>п </a:t>
            </a:r>
            <a:r>
              <a:rPr lang="en-US" sz="1050" b="1" smtClean="0"/>
              <a:t>5%+∆N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2п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en-US" sz="1050" b="1" dirty="0" smtClean="0"/>
              <a:t>3</a:t>
            </a:r>
            <a:r>
              <a:rPr lang="ru-RU" sz="1050" b="1" dirty="0" smtClean="0"/>
              <a:t>п</a:t>
            </a:r>
            <a:r>
              <a:rPr lang="en-US" sz="1050" b="1" dirty="0" smtClean="0"/>
              <a:t> </a:t>
            </a:r>
            <a:r>
              <a:rPr lang="en-US" sz="1050" b="1" smtClean="0"/>
              <a:t>5%+∆N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4п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 dirty="0" smtClean="0"/>
              <a:t>5п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 dirty="0" smtClean="0"/>
              <a:t>6п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 dirty="0" smtClean="0"/>
              <a:t>7п </a:t>
            </a:r>
            <a:r>
              <a:rPr lang="en-US" sz="1050" b="1" smtClean="0"/>
              <a:t>5%+∆N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8п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/>
              <a:t>∞</a:t>
            </a:r>
            <a:r>
              <a:rPr lang="en-US" sz="1050" b="1" smtClean="0"/>
              <a:t> </a:t>
            </a:r>
            <a:r>
              <a:rPr lang="ru-RU" sz="1050" b="1" smtClean="0"/>
              <a:t>∆</a:t>
            </a:r>
            <a:r>
              <a:rPr lang="en-US" sz="1050" b="1" smtClean="0"/>
              <a:t>N </a:t>
            </a:r>
            <a:endParaRPr lang="ru-RU" sz="105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8181026" y="1090284"/>
            <a:ext cx="720000" cy="181309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36000" tIns="36000" rIns="36000" bIns="36000" rtlCol="0" anchor="b" anchorCtr="0"/>
          <a:lstStyle/>
          <a:p>
            <a:pPr algn="ctr"/>
            <a:r>
              <a:rPr lang="en-US" sz="1050" b="1" dirty="0" smtClean="0"/>
              <a:t>2</a:t>
            </a:r>
            <a:r>
              <a:rPr lang="ru-RU" sz="1050" b="1" dirty="0" smtClean="0"/>
              <a:t>5</a:t>
            </a:r>
            <a:r>
              <a:rPr lang="en-US" sz="1050" b="1" dirty="0" smtClean="0"/>
              <a:t>%</a:t>
            </a:r>
            <a:r>
              <a:rPr lang="ru-RU" sz="1050" b="1" dirty="0" smtClean="0"/>
              <a:t> </a:t>
            </a:r>
            <a:r>
              <a:rPr lang="en-US" sz="1050" b="1" dirty="0" smtClean="0"/>
              <a:t>+</a:t>
            </a:r>
            <a:br>
              <a:rPr lang="en-US" sz="1050" b="1" dirty="0" smtClean="0"/>
            </a:br>
            <a:r>
              <a:rPr lang="en-US" sz="1050" b="1" dirty="0" smtClean="0"/>
              <a:t>1</a:t>
            </a:r>
            <a:r>
              <a:rPr lang="ru-RU" sz="1050" b="1" dirty="0" smtClean="0"/>
              <a:t>п </a:t>
            </a:r>
            <a:r>
              <a:rPr lang="en-US" sz="1050" b="1" smtClean="0"/>
              <a:t>5%+∆N 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2п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en-US" sz="1050" b="1" dirty="0" smtClean="0"/>
              <a:t>3</a:t>
            </a:r>
            <a:r>
              <a:rPr lang="ru-RU" sz="1050" b="1" dirty="0" smtClean="0"/>
              <a:t>п</a:t>
            </a:r>
            <a:r>
              <a:rPr lang="en-US" sz="1050" b="1" dirty="0" smtClean="0"/>
              <a:t> </a:t>
            </a:r>
            <a:r>
              <a:rPr lang="en-US" sz="1050" b="1" smtClean="0"/>
              <a:t>5%+∆N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4п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 dirty="0" smtClean="0"/>
              <a:t>5п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 dirty="0" smtClean="0"/>
              <a:t>6п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 dirty="0" smtClean="0"/>
              <a:t>7п </a:t>
            </a:r>
            <a:r>
              <a:rPr lang="en-US" sz="1050" b="1" smtClean="0"/>
              <a:t>5%+∆N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8п </a:t>
            </a:r>
            <a:r>
              <a:rPr lang="en-US" sz="1050" b="1" smtClean="0"/>
              <a:t>5%+∆N</a:t>
            </a:r>
            <a:r>
              <a:rPr lang="ru-RU" sz="1050" b="1" dirty="0" smtClean="0"/>
              <a:t/>
            </a:r>
            <a:br>
              <a:rPr lang="ru-RU" sz="1050" b="1" dirty="0" smtClean="0"/>
            </a:br>
            <a:r>
              <a:rPr lang="ru-RU" sz="1050" b="1" dirty="0" smtClean="0"/>
              <a:t>9п </a:t>
            </a:r>
            <a:r>
              <a:rPr lang="en-US" sz="1050" b="1" smtClean="0"/>
              <a:t>5%+∆N</a:t>
            </a:r>
            <a:r>
              <a:rPr lang="en-US" sz="1050" b="1" dirty="0" smtClean="0"/>
              <a:t/>
            </a:r>
            <a:br>
              <a:rPr lang="en-US" sz="1050" b="1" dirty="0" smtClean="0"/>
            </a:br>
            <a:r>
              <a:rPr lang="ru-RU" sz="1050" b="1"/>
              <a:t>∞</a:t>
            </a:r>
            <a:r>
              <a:rPr lang="en-US" sz="1050" b="1" smtClean="0"/>
              <a:t> </a:t>
            </a:r>
            <a:r>
              <a:rPr lang="ru-RU" sz="1050" b="1" smtClean="0"/>
              <a:t>∆</a:t>
            </a:r>
            <a:r>
              <a:rPr lang="en-US" sz="1050" b="1" smtClean="0"/>
              <a:t>N </a:t>
            </a:r>
            <a:endParaRPr lang="ru-RU" sz="105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2402832" y="1644011"/>
            <a:ext cx="720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P1</a:t>
            </a:r>
            <a:br>
              <a:rPr lang="en-US" sz="1200" b="1" dirty="0" smtClean="0"/>
            </a:br>
            <a:r>
              <a:rPr lang="ru-RU" sz="1200" b="1" dirty="0" smtClean="0"/>
              <a:t>ГО≥</a:t>
            </a:r>
            <a:r>
              <a:rPr lang="en-US" sz="1200" b="1" dirty="0" smtClean="0"/>
              <a:t>5</a:t>
            </a:r>
            <a:r>
              <a:rPr lang="ru-RU" sz="1200" b="1" dirty="0" smtClean="0"/>
              <a:t>00</a:t>
            </a:r>
            <a:endParaRPr lang="ru-RU" sz="12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3140466" y="1508465"/>
            <a:ext cx="720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P2</a:t>
            </a:r>
            <a:br>
              <a:rPr lang="en-US" sz="1200" b="1" dirty="0" smtClean="0"/>
            </a:br>
            <a:r>
              <a:rPr lang="ru-RU" sz="1200" b="1" dirty="0" smtClean="0"/>
              <a:t>ГО≥</a:t>
            </a:r>
            <a:r>
              <a:rPr lang="en-US" sz="1200" b="1" dirty="0" smtClean="0"/>
              <a:t>5</a:t>
            </a:r>
            <a:r>
              <a:rPr lang="ru-RU" sz="1200" b="1" dirty="0" smtClean="0"/>
              <a:t>00</a:t>
            </a:r>
            <a:endParaRPr lang="ru-RU" sz="12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3860466" y="1399159"/>
            <a:ext cx="720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P3</a:t>
            </a:r>
            <a:br>
              <a:rPr lang="en-US" sz="1200" b="1" dirty="0" smtClean="0"/>
            </a:br>
            <a:r>
              <a:rPr lang="ru-RU" sz="1200" b="1" dirty="0" smtClean="0"/>
              <a:t>ГО≥</a:t>
            </a:r>
            <a:r>
              <a:rPr lang="en-US" sz="1200" b="1" dirty="0" smtClean="0"/>
              <a:t>5</a:t>
            </a:r>
            <a:r>
              <a:rPr lang="ru-RU" sz="1200" b="1" dirty="0" smtClean="0"/>
              <a:t>00</a:t>
            </a:r>
            <a:endParaRPr lang="ru-RU" sz="1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4580626" y="1261472"/>
            <a:ext cx="720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P4</a:t>
            </a:r>
            <a:br>
              <a:rPr lang="en-US" sz="1200" b="1" dirty="0" smtClean="0"/>
            </a:br>
            <a:r>
              <a:rPr lang="ru-RU" sz="1200" b="1" dirty="0" smtClean="0"/>
              <a:t>ГО≥</a:t>
            </a:r>
            <a:r>
              <a:rPr lang="en-US" sz="1200" b="1" dirty="0" smtClean="0"/>
              <a:t>5</a:t>
            </a:r>
            <a:r>
              <a:rPr lang="ru-RU" sz="1200" b="1" dirty="0" smtClean="0"/>
              <a:t>00</a:t>
            </a:r>
            <a:endParaRPr lang="ru-RU" sz="12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5300626" y="1127823"/>
            <a:ext cx="720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BP5</a:t>
            </a:r>
            <a:br>
              <a:rPr lang="en-US" sz="1200" b="1" dirty="0" smtClean="0"/>
            </a:br>
            <a:r>
              <a:rPr lang="ru-RU" sz="1200" b="1" dirty="0" smtClean="0"/>
              <a:t>ГО≥</a:t>
            </a:r>
            <a:r>
              <a:rPr lang="en-US" sz="1200" b="1" dirty="0" smtClean="0"/>
              <a:t>5</a:t>
            </a:r>
            <a:r>
              <a:rPr lang="ru-RU" sz="1200" b="1" dirty="0" smtClean="0"/>
              <a:t>00</a:t>
            </a:r>
            <a:endParaRPr lang="ru-RU" sz="12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6020706" y="978624"/>
            <a:ext cx="720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BP6</a:t>
            </a:r>
            <a:br>
              <a:rPr lang="en-US" sz="1200" b="1" dirty="0" smtClean="0"/>
            </a:br>
            <a:r>
              <a:rPr lang="ru-RU" sz="1200" b="1" dirty="0" smtClean="0"/>
              <a:t>ГО≥</a:t>
            </a:r>
            <a:r>
              <a:rPr lang="en-US" sz="1200" b="1" dirty="0" smtClean="0"/>
              <a:t>5</a:t>
            </a:r>
            <a:r>
              <a:rPr lang="ru-RU" sz="1200" b="1" dirty="0" smtClean="0"/>
              <a:t>00</a:t>
            </a:r>
            <a:endParaRPr lang="ru-RU" sz="1200" b="1" dirty="0"/>
          </a:p>
        </p:txBody>
      </p:sp>
      <p:sp>
        <p:nvSpPr>
          <p:cNvPr id="84" name="TextBox 83"/>
          <p:cNvSpPr txBox="1"/>
          <p:nvPr/>
        </p:nvSpPr>
        <p:spPr>
          <a:xfrm>
            <a:off x="6728190" y="846583"/>
            <a:ext cx="720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BP7</a:t>
            </a:r>
            <a:br>
              <a:rPr lang="en-US" sz="1200" b="1" dirty="0" smtClean="0"/>
            </a:br>
            <a:r>
              <a:rPr lang="ru-RU" sz="1200" b="1" dirty="0" smtClean="0"/>
              <a:t>ГО≥</a:t>
            </a:r>
            <a:r>
              <a:rPr lang="en-US" sz="1200" b="1" dirty="0" smtClean="0"/>
              <a:t>5</a:t>
            </a:r>
            <a:r>
              <a:rPr lang="ru-RU" sz="1200" b="1" dirty="0" smtClean="0"/>
              <a:t>00</a:t>
            </a:r>
            <a:endParaRPr lang="ru-RU" sz="12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7455198" y="709900"/>
            <a:ext cx="720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BP8</a:t>
            </a:r>
            <a:br>
              <a:rPr lang="en-US" sz="1200" b="1" dirty="0" smtClean="0"/>
            </a:br>
            <a:r>
              <a:rPr lang="ru-RU" sz="1200" b="1" dirty="0" smtClean="0"/>
              <a:t>ГО≥</a:t>
            </a:r>
            <a:r>
              <a:rPr lang="en-US" sz="1200" b="1" dirty="0" smtClean="0"/>
              <a:t>5</a:t>
            </a:r>
            <a:r>
              <a:rPr lang="ru-RU" sz="1200" b="1" dirty="0" smtClean="0"/>
              <a:t>00</a:t>
            </a:r>
            <a:endParaRPr lang="ru-RU" sz="1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8175198" y="576250"/>
            <a:ext cx="720000" cy="46166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US" sz="1200" b="1" dirty="0" smtClean="0"/>
              <a:t>BP9</a:t>
            </a:r>
            <a:br>
              <a:rPr lang="en-US" sz="1200" b="1" dirty="0" smtClean="0"/>
            </a:br>
            <a:r>
              <a:rPr lang="ru-RU" sz="1200" b="1" dirty="0" smtClean="0"/>
              <a:t>ГО≥</a:t>
            </a:r>
            <a:r>
              <a:rPr lang="en-US" sz="1200" b="1" dirty="0" smtClean="0"/>
              <a:t>5</a:t>
            </a:r>
            <a:r>
              <a:rPr lang="ru-RU" sz="1200" b="1" dirty="0" smtClean="0"/>
              <a:t>00</a:t>
            </a:r>
            <a:endParaRPr lang="ru-RU" sz="12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2497220" y="4776555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50616" y="1276304"/>
            <a:ext cx="1745149" cy="3676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/>
              <a:t>Необходимое условие </a:t>
            </a:r>
            <a:br>
              <a:rPr lang="ru-RU" sz="1200" b="1" dirty="0" smtClean="0"/>
            </a:br>
            <a:r>
              <a:rPr lang="ru-RU" sz="1200" b="1" dirty="0" smtClean="0"/>
              <a:t>ЛО ≥  50 </a:t>
            </a:r>
            <a:endParaRPr lang="ru-RU" sz="12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260066" y="612170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Фаза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 I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Умное потребление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497220" y="614725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Фаза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II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Умный бизнес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75518" y="480211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Фаза</a:t>
            </a:r>
            <a:r>
              <a:rPr lang="en-US" sz="1600" b="1" dirty="0" smtClean="0">
                <a:solidFill>
                  <a:srgbClr val="C00000"/>
                </a:solidFill>
              </a:rPr>
              <a:t> III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067944" y="691884"/>
            <a:ext cx="1745149" cy="36769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ru-RU" sz="1200" b="1" dirty="0" smtClean="0"/>
              <a:t>Необходимое условие </a:t>
            </a:r>
            <a:br>
              <a:rPr lang="ru-RU" sz="1200" b="1" dirty="0" smtClean="0"/>
            </a:br>
            <a:r>
              <a:rPr lang="ru-RU" sz="1200" b="1" dirty="0" smtClean="0"/>
              <a:t>ЛО ≥  50 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2363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1472" y="214296"/>
            <a:ext cx="8215370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Преимущества Плана Вознаграждений АРГО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5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1472" y="214296"/>
            <a:ext cx="8215370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Преимущества Плана Вознаграждений АРГО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73717"/>
            <a:ext cx="6738998" cy="7704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Щедрость </a:t>
            </a:r>
            <a:br>
              <a:rPr lang="ru-RU" sz="2000" b="1" dirty="0" smtClean="0"/>
            </a:br>
            <a:r>
              <a:rPr lang="ru-RU" sz="2000" b="1" dirty="0" smtClean="0"/>
              <a:t>(выплаты более 48% от цены с НДС)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295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1472" y="214296"/>
            <a:ext cx="8215370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Преимущества Плана Вознаграждений АРГО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73717"/>
            <a:ext cx="6738998" cy="7704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Щедрость </a:t>
            </a:r>
            <a:br>
              <a:rPr lang="ru-RU" sz="2000" b="1" dirty="0" smtClean="0"/>
            </a:br>
            <a:r>
              <a:rPr lang="ru-RU" sz="2000" b="1" dirty="0" smtClean="0"/>
              <a:t>(выплаты более 48% от цены с НДС)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928808"/>
            <a:ext cx="6738998" cy="7852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Отсутствие обязательных продаж </a:t>
            </a:r>
            <a:br>
              <a:rPr lang="ru-RU" sz="2000" b="1" dirty="0" smtClean="0"/>
            </a:br>
            <a:r>
              <a:rPr lang="ru-RU" sz="2000" b="1" dirty="0" smtClean="0"/>
              <a:t>(ЛО </a:t>
            </a:r>
            <a:r>
              <a:rPr lang="en-US" sz="2000" b="1" dirty="0" smtClean="0"/>
              <a:t>~ 1250 </a:t>
            </a:r>
            <a:r>
              <a:rPr lang="ru-RU" sz="2000" b="1" dirty="0" smtClean="0"/>
              <a:t>р. 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295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899592" y="771550"/>
            <a:ext cx="7416824" cy="210623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Бизнес </a:t>
            </a:r>
            <a:r>
              <a:rPr lang="ru-RU" sz="2800" b="1" dirty="0" smtClean="0">
                <a:solidFill>
                  <a:srgbClr val="C00000"/>
                </a:solidFill>
              </a:rPr>
              <a:t>Компании АРГО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– это продвижение на рынок продукции наших партнеров-производителей, которое осуществляется путем развития структуры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участников. </a:t>
            </a:r>
          </a:p>
        </p:txBody>
      </p:sp>
    </p:spTree>
    <p:extLst>
      <p:ext uri="{BB962C8B-B14F-4D97-AF65-F5344CB8AC3E}">
        <p14:creationId xmlns:p14="http://schemas.microsoft.com/office/powerpoint/2010/main" val="18617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1472" y="214296"/>
            <a:ext cx="8215370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Преимущества Плана Вознаграждений АРГО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73717"/>
            <a:ext cx="6738998" cy="7704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Щедрость </a:t>
            </a:r>
            <a:br>
              <a:rPr lang="ru-RU" sz="2000" b="1" dirty="0" smtClean="0"/>
            </a:br>
            <a:r>
              <a:rPr lang="ru-RU" sz="2000" b="1" dirty="0" smtClean="0"/>
              <a:t>(выплаты более 48% от цены с НДС)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794377"/>
            <a:ext cx="6738998" cy="756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Доступность структурного  дохода</a:t>
            </a:r>
            <a:br>
              <a:rPr lang="ru-RU" sz="2000" b="1" dirty="0" smtClean="0"/>
            </a:br>
            <a:r>
              <a:rPr lang="ru-RU" sz="2000" b="1" dirty="0" smtClean="0"/>
              <a:t>(ГО</a:t>
            </a:r>
            <a:r>
              <a:rPr lang="en-US" sz="2000" b="1" dirty="0" smtClean="0"/>
              <a:t> ~</a:t>
            </a:r>
            <a:r>
              <a:rPr lang="ru-RU" sz="2000" b="1" dirty="0" smtClean="0"/>
              <a:t> 12500 р.)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928808"/>
            <a:ext cx="6738998" cy="7852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Отсутствие обязательных продаж </a:t>
            </a:r>
            <a:br>
              <a:rPr lang="ru-RU" sz="2000" b="1" dirty="0" smtClean="0"/>
            </a:br>
            <a:r>
              <a:rPr lang="ru-RU" sz="2000" b="1" dirty="0" smtClean="0"/>
              <a:t>(ЛО </a:t>
            </a:r>
            <a:r>
              <a:rPr lang="en-US" sz="2000" b="1" dirty="0" smtClean="0"/>
              <a:t>~ 1250 </a:t>
            </a:r>
            <a:r>
              <a:rPr lang="ru-RU" sz="2000" b="1" dirty="0" smtClean="0"/>
              <a:t>р. 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1295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571472" y="214296"/>
            <a:ext cx="8215370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Преимущества Плана Вознаграждений АРГО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73717"/>
            <a:ext cx="6738998" cy="7704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Щедрость </a:t>
            </a:r>
            <a:br>
              <a:rPr lang="ru-RU" sz="2000" b="1" dirty="0" smtClean="0"/>
            </a:br>
            <a:r>
              <a:rPr lang="ru-RU" sz="2000" b="1" dirty="0" smtClean="0"/>
              <a:t>(выплаты более 48% от цены с НДС)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2794377"/>
            <a:ext cx="6738998" cy="75688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Доступность структурного  дохода</a:t>
            </a:r>
            <a:br>
              <a:rPr lang="ru-RU" sz="2000" b="1" dirty="0" smtClean="0"/>
            </a:br>
            <a:r>
              <a:rPr lang="ru-RU" sz="2000" b="1" dirty="0" smtClean="0"/>
              <a:t>(ГО</a:t>
            </a:r>
            <a:r>
              <a:rPr lang="en-US" sz="2000" b="1" dirty="0" smtClean="0"/>
              <a:t> ~</a:t>
            </a:r>
            <a:r>
              <a:rPr lang="ru-RU" sz="2000" b="1" dirty="0" smtClean="0"/>
              <a:t> 12500 р.)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285852" y="1928808"/>
            <a:ext cx="6738998" cy="78524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Отсутствие обязательных продаж </a:t>
            </a:r>
            <a:br>
              <a:rPr lang="ru-RU" sz="2000" b="1" dirty="0" smtClean="0"/>
            </a:br>
            <a:r>
              <a:rPr lang="ru-RU" sz="2000" b="1" dirty="0" smtClean="0"/>
              <a:t>(ЛО </a:t>
            </a:r>
            <a:r>
              <a:rPr lang="en-US" sz="2000" b="1" dirty="0" smtClean="0"/>
              <a:t>~ 1250 </a:t>
            </a:r>
            <a:r>
              <a:rPr lang="ru-RU" sz="2000" b="1" dirty="0" smtClean="0"/>
              <a:t>р. )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5852" y="3643320"/>
            <a:ext cx="6738998" cy="75688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Ни у кого из конкурентов такого нет !</a:t>
            </a:r>
          </a:p>
        </p:txBody>
      </p:sp>
    </p:spTree>
    <p:extLst>
      <p:ext uri="{BB962C8B-B14F-4D97-AF65-F5344CB8AC3E}">
        <p14:creationId xmlns:p14="http://schemas.microsoft.com/office/powerpoint/2010/main" val="39129559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714362"/>
            <a:ext cx="4429156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Какая средняя заработная плата в вашем регионе?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714362"/>
            <a:ext cx="4429156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Какая средняя заработная плата в вашем регионе?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033498"/>
            <a:ext cx="4429156" cy="21431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Что бы получать среднюю зарплату человек должен:</a:t>
            </a:r>
          </a:p>
          <a:p>
            <a:pPr algn="ctr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Учиться (минимум 5 лет);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Тратить на работу 8 часов, 5 дней в неделю, 11 месяцев каждый год;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Тратить время на транспорт (+ 2 часа).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714362"/>
            <a:ext cx="4429156" cy="128588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Какая средняя заработная плата в вашем регионе?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2033498"/>
            <a:ext cx="4429156" cy="21431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Каждый месяц нужно делать повторяющийся набор действий.</a:t>
            </a:r>
          </a:p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Если прекратить их делать,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то зарплаты не будет.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189007"/>
            <a:ext cx="5400000" cy="92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310"/>
            <a:ext cx="2283412" cy="313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428742"/>
            <a:ext cx="1653334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15227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189007"/>
            <a:ext cx="5400000" cy="92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428742"/>
            <a:ext cx="1653334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143254"/>
            <a:ext cx="20764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310"/>
            <a:ext cx="2283412" cy="313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5509" y="238708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522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189007"/>
            <a:ext cx="5400000" cy="92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428742"/>
            <a:ext cx="1653334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143254"/>
            <a:ext cx="20764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310"/>
            <a:ext cx="2283412" cy="313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95509" y="2387084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%</a:t>
            </a:r>
            <a:endParaRPr lang="ru-RU" dirty="0"/>
          </a:p>
        </p:txBody>
      </p:sp>
      <p:sp>
        <p:nvSpPr>
          <p:cNvPr id="3" name="Овальная выноска 2"/>
          <p:cNvSpPr/>
          <p:nvPr/>
        </p:nvSpPr>
        <p:spPr>
          <a:xfrm>
            <a:off x="179512" y="843558"/>
            <a:ext cx="1800200" cy="1656184"/>
          </a:xfrm>
          <a:prstGeom prst="wedgeEllipseCallout">
            <a:avLst>
              <a:gd name="adj1" fmla="val 75261"/>
              <a:gd name="adj2" fmla="val 2704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Как увеличить структуру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 бонус?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67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02369"/>
            <a:ext cx="5400000" cy="8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310"/>
            <a:ext cx="2000264" cy="314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0" y="1380378"/>
            <a:ext cx="165987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940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02369"/>
            <a:ext cx="5400000" cy="865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0" y="1380378"/>
            <a:ext cx="1659877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3214693"/>
            <a:ext cx="2171700" cy="621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1357310"/>
            <a:ext cx="2000264" cy="314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6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2954" y="699544"/>
            <a:ext cx="8868202" cy="250227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Бизнес АРГО для Лидера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– это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получение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дохода от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создания СТРУКТУРЫ партнеров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*, через которую происходит продвижение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предложения Компании АРГО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b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*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Партнеры - люди ориентированные на достижение экономической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самостоятельности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245082"/>
            <a:ext cx="5400000" cy="8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357304"/>
            <a:ext cx="163769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000114"/>
            <a:ext cx="1749852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08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245082"/>
            <a:ext cx="5400000" cy="86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9" y="3143255"/>
            <a:ext cx="22764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357304"/>
            <a:ext cx="163769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000114"/>
            <a:ext cx="1749852" cy="4050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208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360" y="189006"/>
            <a:ext cx="5400000" cy="863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4" y="285740"/>
            <a:ext cx="1785949" cy="476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286136"/>
            <a:ext cx="2343150" cy="550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428742"/>
            <a:ext cx="1558644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120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3357568"/>
            <a:ext cx="9144000" cy="178593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3346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Откуда брать ресурсы для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промоушенов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?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70566" y="897567"/>
            <a:ext cx="497178" cy="43226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1т</a:t>
            </a:r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357158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60т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33222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82534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8598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5т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34662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5т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7" idx="4"/>
            <a:endCxn id="12" idx="0"/>
          </p:cNvCxnSpPr>
          <p:nvPr/>
        </p:nvCxnSpPr>
        <p:spPr>
          <a:xfrm rot="16200000" flipH="1">
            <a:off x="2296415" y="1052576"/>
            <a:ext cx="309583" cy="86409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4"/>
            <a:endCxn id="11" idx="0"/>
          </p:cNvCxnSpPr>
          <p:nvPr/>
        </p:nvCxnSpPr>
        <p:spPr>
          <a:xfrm rot="16200000" flipH="1">
            <a:off x="2008388" y="1340608"/>
            <a:ext cx="309583" cy="28803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4"/>
            <a:endCxn id="10" idx="0"/>
          </p:cNvCxnSpPr>
          <p:nvPr/>
        </p:nvCxnSpPr>
        <p:spPr>
          <a:xfrm rot="5400000">
            <a:off x="1720348" y="1340608"/>
            <a:ext cx="309583" cy="28803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4"/>
            <a:endCxn id="9" idx="0"/>
          </p:cNvCxnSpPr>
          <p:nvPr/>
        </p:nvCxnSpPr>
        <p:spPr>
          <a:xfrm rot="5400000">
            <a:off x="1445700" y="1065952"/>
            <a:ext cx="309583" cy="83734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3"/>
            <a:endCxn id="8" idx="0"/>
          </p:cNvCxnSpPr>
          <p:nvPr/>
        </p:nvCxnSpPr>
        <p:spPr>
          <a:xfrm rot="5400000">
            <a:off x="1038127" y="834162"/>
            <a:ext cx="372887" cy="123762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210726" y="1640163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7" idx="5"/>
            <a:endCxn id="19" idx="0"/>
          </p:cNvCxnSpPr>
          <p:nvPr/>
        </p:nvCxnSpPr>
        <p:spPr>
          <a:xfrm rot="16200000" flipH="1">
            <a:off x="2640308" y="821158"/>
            <a:ext cx="373632" cy="126438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363126" y="1653651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525510" y="1655292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7" idx="5"/>
            <a:endCxn id="23" idx="0"/>
          </p:cNvCxnSpPr>
          <p:nvPr/>
        </p:nvCxnSpPr>
        <p:spPr>
          <a:xfrm rot="16200000" flipH="1">
            <a:off x="2709764" y="751702"/>
            <a:ext cx="387120" cy="141678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5"/>
            <a:endCxn id="24" idx="0"/>
          </p:cNvCxnSpPr>
          <p:nvPr/>
        </p:nvCxnSpPr>
        <p:spPr>
          <a:xfrm rot="16200000" flipH="1">
            <a:off x="2790136" y="671331"/>
            <a:ext cx="388762" cy="157916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28934" y="785799"/>
            <a:ext cx="1112889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</a:rPr>
              <a:t>ОО 100 000</a:t>
            </a:r>
          </a:p>
          <a:p>
            <a:pPr algn="r"/>
            <a:r>
              <a:rPr lang="en-US" sz="1600" b="1" dirty="0" smtClean="0">
                <a:solidFill>
                  <a:srgbClr val="C00000"/>
                </a:solidFill>
              </a:rPr>
              <a:t>N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=</a:t>
            </a:r>
            <a:r>
              <a:rPr lang="ru-RU" sz="1600" b="1" dirty="0" smtClean="0">
                <a:solidFill>
                  <a:srgbClr val="C00000"/>
                </a:solidFill>
              </a:rPr>
              <a:t> 33</a:t>
            </a:r>
            <a:r>
              <a:rPr lang="en-US" sz="1600" b="1" dirty="0" smtClean="0">
                <a:solidFill>
                  <a:srgbClr val="C00000"/>
                </a:solidFill>
              </a:rPr>
              <a:t>%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3357568"/>
            <a:ext cx="9144000" cy="178593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70566" y="897567"/>
            <a:ext cx="497178" cy="43226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1т</a:t>
            </a:r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357158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60т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33222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82534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8598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5т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34662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5т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7" idx="4"/>
            <a:endCxn id="12" idx="0"/>
          </p:cNvCxnSpPr>
          <p:nvPr/>
        </p:nvCxnSpPr>
        <p:spPr>
          <a:xfrm rot="16200000" flipH="1">
            <a:off x="2296415" y="1052576"/>
            <a:ext cx="309583" cy="86409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4"/>
            <a:endCxn id="11" idx="0"/>
          </p:cNvCxnSpPr>
          <p:nvPr/>
        </p:nvCxnSpPr>
        <p:spPr>
          <a:xfrm rot="16200000" flipH="1">
            <a:off x="2008388" y="1340608"/>
            <a:ext cx="309583" cy="28803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4"/>
            <a:endCxn id="10" idx="0"/>
          </p:cNvCxnSpPr>
          <p:nvPr/>
        </p:nvCxnSpPr>
        <p:spPr>
          <a:xfrm rot="5400000">
            <a:off x="1720348" y="1340608"/>
            <a:ext cx="309583" cy="28803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4"/>
            <a:endCxn id="9" idx="0"/>
          </p:cNvCxnSpPr>
          <p:nvPr/>
        </p:nvCxnSpPr>
        <p:spPr>
          <a:xfrm rot="5400000">
            <a:off x="1445700" y="1065952"/>
            <a:ext cx="309583" cy="83734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3"/>
            <a:endCxn id="8" idx="0"/>
          </p:cNvCxnSpPr>
          <p:nvPr/>
        </p:nvCxnSpPr>
        <p:spPr>
          <a:xfrm rot="5400000">
            <a:off x="1038127" y="834162"/>
            <a:ext cx="372887" cy="123762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210726" y="1640163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7" idx="5"/>
            <a:endCxn id="19" idx="0"/>
          </p:cNvCxnSpPr>
          <p:nvPr/>
        </p:nvCxnSpPr>
        <p:spPr>
          <a:xfrm rot="16200000" flipH="1">
            <a:off x="2640308" y="821158"/>
            <a:ext cx="373632" cy="126438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8024" y="1129327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Расчет по Фазам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III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 ветки 1 (ОО 60000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PV)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60</a:t>
            </a:r>
            <a:r>
              <a:rPr lang="ru-RU" sz="1600" b="1" dirty="0" smtClean="0">
                <a:solidFill>
                  <a:srgbClr val="C00000"/>
                </a:solidFill>
              </a:rPr>
              <a:t>000 * </a:t>
            </a:r>
            <a:r>
              <a:rPr lang="en-US" sz="1600" b="1" dirty="0" smtClean="0">
                <a:solidFill>
                  <a:srgbClr val="C00000"/>
                </a:solidFill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</a:rPr>
              <a:t>5</a:t>
            </a:r>
            <a:r>
              <a:rPr lang="en-US" sz="1600" b="1" dirty="0" smtClean="0">
                <a:solidFill>
                  <a:srgbClr val="C00000"/>
                </a:solidFill>
              </a:rPr>
              <a:t>+1)</a:t>
            </a:r>
            <a:r>
              <a:rPr lang="ru-RU" sz="1600" b="1" dirty="0" smtClean="0">
                <a:solidFill>
                  <a:srgbClr val="C00000"/>
                </a:solidFill>
              </a:rPr>
              <a:t>% </a:t>
            </a:r>
            <a:r>
              <a:rPr lang="en-US" sz="1600" b="1" dirty="0" smtClean="0">
                <a:solidFill>
                  <a:srgbClr val="C00000"/>
                </a:solidFill>
              </a:rPr>
              <a:t>* 11 </a:t>
            </a:r>
            <a:r>
              <a:rPr lang="ru-RU" sz="1600" b="1" dirty="0" smtClean="0">
                <a:solidFill>
                  <a:srgbClr val="C00000"/>
                </a:solidFill>
              </a:rPr>
              <a:t>= </a:t>
            </a:r>
            <a:r>
              <a:rPr lang="ru-RU" sz="1600" b="1" dirty="0" smtClean="0">
                <a:solidFill>
                  <a:srgbClr val="002060"/>
                </a:solidFill>
              </a:rPr>
              <a:t>	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 ветки 2 и 3 (суммарный ОО 20000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PV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):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0000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* 2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* (5% +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%)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* 11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 ве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4 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5 (суммарный ОО 10 000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PV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):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000 *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2 *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(5% +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31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%)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* 11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= </a:t>
            </a:r>
            <a:r>
              <a:rPr lang="ru-RU" sz="1600" b="1" dirty="0" smtClean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23" name="Овал 22"/>
          <p:cNvSpPr/>
          <p:nvPr/>
        </p:nvSpPr>
        <p:spPr>
          <a:xfrm>
            <a:off x="3363126" y="1653651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525510" y="1655292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7" idx="5"/>
            <a:endCxn id="23" idx="0"/>
          </p:cNvCxnSpPr>
          <p:nvPr/>
        </p:nvCxnSpPr>
        <p:spPr>
          <a:xfrm rot="16200000" flipH="1">
            <a:off x="2709764" y="751702"/>
            <a:ext cx="387120" cy="141678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5"/>
            <a:endCxn id="24" idx="0"/>
          </p:cNvCxnSpPr>
          <p:nvPr/>
        </p:nvCxnSpPr>
        <p:spPr>
          <a:xfrm rot="16200000" flipH="1">
            <a:off x="2790136" y="671331"/>
            <a:ext cx="388762" cy="157916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28934" y="785799"/>
            <a:ext cx="1112889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</a:rPr>
              <a:t>ОО 100 000</a:t>
            </a:r>
          </a:p>
          <a:p>
            <a:pPr algn="r"/>
            <a:r>
              <a:rPr lang="en-US" sz="1600" b="1" dirty="0" smtClean="0">
                <a:solidFill>
                  <a:srgbClr val="C00000"/>
                </a:solidFill>
              </a:rPr>
              <a:t>N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=</a:t>
            </a:r>
            <a:r>
              <a:rPr lang="ru-RU" sz="1600" b="1" dirty="0" smtClean="0">
                <a:solidFill>
                  <a:srgbClr val="C00000"/>
                </a:solidFill>
              </a:rPr>
              <a:t> 33</a:t>
            </a:r>
            <a:r>
              <a:rPr lang="en-US" sz="1600" b="1" dirty="0" smtClean="0">
                <a:solidFill>
                  <a:srgbClr val="C00000"/>
                </a:solidFill>
              </a:rPr>
              <a:t>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57200" y="3346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Откуда брать ресурсы для промоушенов?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3357568"/>
            <a:ext cx="9144000" cy="178593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70566" y="897567"/>
            <a:ext cx="497178" cy="43226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1т</a:t>
            </a:r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357158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60т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33222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82534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8598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5т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34662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5т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7" idx="4"/>
            <a:endCxn id="12" idx="0"/>
          </p:cNvCxnSpPr>
          <p:nvPr/>
        </p:nvCxnSpPr>
        <p:spPr>
          <a:xfrm rot="16200000" flipH="1">
            <a:off x="2296415" y="1052576"/>
            <a:ext cx="309583" cy="86409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4"/>
            <a:endCxn id="11" idx="0"/>
          </p:cNvCxnSpPr>
          <p:nvPr/>
        </p:nvCxnSpPr>
        <p:spPr>
          <a:xfrm rot="16200000" flipH="1">
            <a:off x="2008388" y="1340608"/>
            <a:ext cx="309583" cy="28803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4"/>
            <a:endCxn id="10" idx="0"/>
          </p:cNvCxnSpPr>
          <p:nvPr/>
        </p:nvCxnSpPr>
        <p:spPr>
          <a:xfrm rot="5400000">
            <a:off x="1720348" y="1340608"/>
            <a:ext cx="309583" cy="28803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4"/>
            <a:endCxn id="9" idx="0"/>
          </p:cNvCxnSpPr>
          <p:nvPr/>
        </p:nvCxnSpPr>
        <p:spPr>
          <a:xfrm rot="5400000">
            <a:off x="1445700" y="1065952"/>
            <a:ext cx="309583" cy="83734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3"/>
            <a:endCxn id="8" idx="0"/>
          </p:cNvCxnSpPr>
          <p:nvPr/>
        </p:nvCxnSpPr>
        <p:spPr>
          <a:xfrm rot="5400000">
            <a:off x="1038127" y="834162"/>
            <a:ext cx="372887" cy="123762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210726" y="1640163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7" idx="5"/>
            <a:endCxn id="19" idx="0"/>
          </p:cNvCxnSpPr>
          <p:nvPr/>
        </p:nvCxnSpPr>
        <p:spPr>
          <a:xfrm rot="16200000" flipH="1">
            <a:off x="2640308" y="821158"/>
            <a:ext cx="373632" cy="126438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8024" y="1129327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Расчет по Фазам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III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 ветки 1 (ОО 60000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PV)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60</a:t>
            </a:r>
            <a:r>
              <a:rPr lang="ru-RU" sz="1600" b="1" dirty="0" smtClean="0">
                <a:solidFill>
                  <a:srgbClr val="C00000"/>
                </a:solidFill>
              </a:rPr>
              <a:t>000 * </a:t>
            </a:r>
            <a:r>
              <a:rPr lang="en-US" sz="1600" b="1" dirty="0" smtClean="0">
                <a:solidFill>
                  <a:srgbClr val="C00000"/>
                </a:solidFill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</a:rPr>
              <a:t>5</a:t>
            </a:r>
            <a:r>
              <a:rPr lang="en-US" sz="1600" b="1" dirty="0" smtClean="0">
                <a:solidFill>
                  <a:srgbClr val="C00000"/>
                </a:solidFill>
              </a:rPr>
              <a:t>+1)</a:t>
            </a:r>
            <a:r>
              <a:rPr lang="ru-RU" sz="1600" b="1" dirty="0" smtClean="0">
                <a:solidFill>
                  <a:srgbClr val="C00000"/>
                </a:solidFill>
              </a:rPr>
              <a:t>% </a:t>
            </a:r>
            <a:r>
              <a:rPr lang="en-US" sz="1600" b="1" dirty="0" smtClean="0">
                <a:solidFill>
                  <a:srgbClr val="C00000"/>
                </a:solidFill>
              </a:rPr>
              <a:t>* 11 </a:t>
            </a:r>
            <a:r>
              <a:rPr lang="ru-RU" sz="1600" b="1" dirty="0" smtClean="0">
                <a:solidFill>
                  <a:srgbClr val="C00000"/>
                </a:solidFill>
              </a:rPr>
              <a:t>= 39 600 р.</a:t>
            </a:r>
            <a:r>
              <a:rPr lang="ru-RU" sz="1600" b="1" dirty="0" smtClean="0">
                <a:solidFill>
                  <a:srgbClr val="002060"/>
                </a:solidFill>
              </a:rPr>
              <a:t>	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 ветки 2 и 3 (суммарный ОО 20000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PV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):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0000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* 2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* (5% +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%)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* 11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= 39 600 р.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 ве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4 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5 (суммарный ОО 10 000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PV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):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000 *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2 *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(5% +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31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%)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* 11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= 39 600 р.</a:t>
            </a:r>
            <a:r>
              <a:rPr lang="ru-RU" sz="1600" b="1" dirty="0" smtClean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23" name="Овал 22"/>
          <p:cNvSpPr/>
          <p:nvPr/>
        </p:nvSpPr>
        <p:spPr>
          <a:xfrm>
            <a:off x="3363126" y="1653651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525510" y="1655292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7" idx="5"/>
            <a:endCxn id="23" idx="0"/>
          </p:cNvCxnSpPr>
          <p:nvPr/>
        </p:nvCxnSpPr>
        <p:spPr>
          <a:xfrm rot="16200000" flipH="1">
            <a:off x="2709764" y="751702"/>
            <a:ext cx="387120" cy="141678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5"/>
            <a:endCxn id="24" idx="0"/>
          </p:cNvCxnSpPr>
          <p:nvPr/>
        </p:nvCxnSpPr>
        <p:spPr>
          <a:xfrm rot="16200000" flipH="1">
            <a:off x="2790136" y="671331"/>
            <a:ext cx="388762" cy="157916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28934" y="785799"/>
            <a:ext cx="1112889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</a:rPr>
              <a:t>ОО 100 000</a:t>
            </a:r>
          </a:p>
          <a:p>
            <a:pPr algn="r"/>
            <a:r>
              <a:rPr lang="en-US" sz="1600" b="1" dirty="0" smtClean="0">
                <a:solidFill>
                  <a:srgbClr val="C00000"/>
                </a:solidFill>
              </a:rPr>
              <a:t>N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=</a:t>
            </a:r>
            <a:r>
              <a:rPr lang="ru-RU" sz="1600" b="1" dirty="0" smtClean="0">
                <a:solidFill>
                  <a:srgbClr val="C00000"/>
                </a:solidFill>
              </a:rPr>
              <a:t> 33</a:t>
            </a:r>
            <a:r>
              <a:rPr lang="en-US" sz="1600" b="1" dirty="0" smtClean="0">
                <a:solidFill>
                  <a:srgbClr val="C00000"/>
                </a:solidFill>
              </a:rPr>
              <a:t>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457200" y="3346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Откуда брать ресурсы для промоушенов?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0" y="3357568"/>
            <a:ext cx="9144000" cy="178593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770566" y="897567"/>
            <a:ext cx="497178" cy="432268"/>
          </a:xfrm>
          <a:prstGeom prst="ellipse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/>
              <a:t>1т</a:t>
            </a:r>
            <a:endParaRPr lang="ru-RU" sz="1200" b="1" dirty="0"/>
          </a:p>
        </p:txBody>
      </p:sp>
      <p:sp>
        <p:nvSpPr>
          <p:cNvPr id="8" name="Овал 7"/>
          <p:cNvSpPr/>
          <p:nvPr/>
        </p:nvSpPr>
        <p:spPr>
          <a:xfrm>
            <a:off x="357158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60т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933222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82534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10т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058598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5т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34662" y="1639416"/>
            <a:ext cx="497178" cy="4322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5т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>
            <a:stCxn id="7" idx="4"/>
            <a:endCxn id="12" idx="0"/>
          </p:cNvCxnSpPr>
          <p:nvPr/>
        </p:nvCxnSpPr>
        <p:spPr>
          <a:xfrm rot="16200000" flipH="1">
            <a:off x="2296415" y="1052576"/>
            <a:ext cx="309583" cy="864096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7" idx="4"/>
            <a:endCxn id="11" idx="0"/>
          </p:cNvCxnSpPr>
          <p:nvPr/>
        </p:nvCxnSpPr>
        <p:spPr>
          <a:xfrm rot="16200000" flipH="1">
            <a:off x="2008388" y="1340608"/>
            <a:ext cx="309583" cy="288032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7" idx="4"/>
            <a:endCxn id="10" idx="0"/>
          </p:cNvCxnSpPr>
          <p:nvPr/>
        </p:nvCxnSpPr>
        <p:spPr>
          <a:xfrm rot="5400000">
            <a:off x="1720348" y="1340608"/>
            <a:ext cx="309583" cy="288032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7" idx="4"/>
            <a:endCxn id="9" idx="0"/>
          </p:cNvCxnSpPr>
          <p:nvPr/>
        </p:nvCxnSpPr>
        <p:spPr>
          <a:xfrm rot="5400000">
            <a:off x="1445700" y="1065952"/>
            <a:ext cx="309583" cy="837344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7" idx="3"/>
            <a:endCxn id="8" idx="0"/>
          </p:cNvCxnSpPr>
          <p:nvPr/>
        </p:nvCxnSpPr>
        <p:spPr>
          <a:xfrm rot="5400000">
            <a:off x="1038127" y="834162"/>
            <a:ext cx="372887" cy="1237629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3210726" y="1640163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20" name="Прямая соединительная линия 19"/>
          <p:cNvCxnSpPr>
            <a:stCxn id="7" idx="5"/>
            <a:endCxn id="19" idx="0"/>
          </p:cNvCxnSpPr>
          <p:nvPr/>
        </p:nvCxnSpPr>
        <p:spPr>
          <a:xfrm rot="16200000" flipH="1">
            <a:off x="2640308" y="821158"/>
            <a:ext cx="373632" cy="126438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8024" y="1129327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Расчет по Фазам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II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 и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III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 ветки 1 (ОО 60000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PV)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en-US" sz="1600" b="1" dirty="0" smtClean="0">
                <a:solidFill>
                  <a:srgbClr val="C00000"/>
                </a:solidFill>
              </a:rPr>
              <a:t>60</a:t>
            </a:r>
            <a:r>
              <a:rPr lang="ru-RU" sz="1600" b="1" dirty="0" smtClean="0">
                <a:solidFill>
                  <a:srgbClr val="C00000"/>
                </a:solidFill>
              </a:rPr>
              <a:t>000 * </a:t>
            </a:r>
            <a:r>
              <a:rPr lang="en-US" sz="1600" b="1" dirty="0" smtClean="0">
                <a:solidFill>
                  <a:srgbClr val="C00000"/>
                </a:solidFill>
              </a:rPr>
              <a:t>(</a:t>
            </a:r>
            <a:r>
              <a:rPr lang="ru-RU" sz="1600" b="1" dirty="0" smtClean="0">
                <a:solidFill>
                  <a:srgbClr val="C00000"/>
                </a:solidFill>
              </a:rPr>
              <a:t>5% </a:t>
            </a:r>
            <a:r>
              <a:rPr lang="en-US" sz="1600" b="1" dirty="0" smtClean="0">
                <a:solidFill>
                  <a:srgbClr val="C00000"/>
                </a:solidFill>
              </a:rPr>
              <a:t>+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1</a:t>
            </a:r>
            <a:r>
              <a:rPr lang="ru-RU" sz="1600" b="1" dirty="0" smtClean="0">
                <a:solidFill>
                  <a:srgbClr val="C00000"/>
                </a:solidFill>
              </a:rPr>
              <a:t>%) </a:t>
            </a:r>
            <a:r>
              <a:rPr lang="en-US" sz="1600" b="1" dirty="0" smtClean="0">
                <a:solidFill>
                  <a:srgbClr val="C00000"/>
                </a:solidFill>
              </a:rPr>
              <a:t>* 11 </a:t>
            </a:r>
            <a:r>
              <a:rPr lang="ru-RU" sz="1600" b="1" dirty="0" smtClean="0">
                <a:solidFill>
                  <a:srgbClr val="C00000"/>
                </a:solidFill>
              </a:rPr>
              <a:t>= 39 600 р.</a:t>
            </a:r>
            <a:r>
              <a:rPr lang="ru-RU" sz="1600" b="1" dirty="0" smtClean="0">
                <a:solidFill>
                  <a:srgbClr val="002060"/>
                </a:solidFill>
              </a:rPr>
              <a:t>	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 ветки 2 и 3 (суммарный ОО 20000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 PV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):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0000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* 2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* (5% +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13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%)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* 11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= 39 600 р.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От ве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т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ки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</a:rPr>
              <a:t>4 и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5 (суммарный ОО 10 000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</a:rPr>
              <a:t>PV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</a:rPr>
              <a:t>):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5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000 *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 2 *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 (5% +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31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%) </a:t>
            </a:r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</a:rPr>
              <a:t>* 11 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= 39 600 р.</a:t>
            </a:r>
            <a:r>
              <a:rPr lang="ru-RU" sz="1600" b="1" dirty="0" smtClean="0">
                <a:solidFill>
                  <a:srgbClr val="C00000"/>
                </a:solidFill>
              </a:rPr>
              <a:t>	</a:t>
            </a:r>
          </a:p>
        </p:txBody>
      </p:sp>
      <p:sp>
        <p:nvSpPr>
          <p:cNvPr id="23" name="Овал 22"/>
          <p:cNvSpPr/>
          <p:nvPr/>
        </p:nvSpPr>
        <p:spPr>
          <a:xfrm>
            <a:off x="3363126" y="1653651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3525510" y="1655292"/>
            <a:ext cx="497178" cy="43226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...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25" name="Прямая соединительная линия 24"/>
          <p:cNvCxnSpPr>
            <a:stCxn id="7" idx="5"/>
            <a:endCxn id="23" idx="0"/>
          </p:cNvCxnSpPr>
          <p:nvPr/>
        </p:nvCxnSpPr>
        <p:spPr>
          <a:xfrm rot="16200000" flipH="1">
            <a:off x="2709764" y="751702"/>
            <a:ext cx="387120" cy="1416781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7" idx="5"/>
            <a:endCxn id="24" idx="0"/>
          </p:cNvCxnSpPr>
          <p:nvPr/>
        </p:nvCxnSpPr>
        <p:spPr>
          <a:xfrm rot="16200000" flipH="1">
            <a:off x="2790136" y="671331"/>
            <a:ext cx="388762" cy="157916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928934" y="785799"/>
            <a:ext cx="1112889" cy="565146"/>
          </a:xfrm>
          <a:prstGeom prst="rect">
            <a:avLst/>
          </a:prstGeom>
          <a:noFill/>
        </p:spPr>
        <p:txBody>
          <a:bodyPr wrap="square" lIns="0" tIns="36000" rIns="0" bIns="36000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</a:rPr>
              <a:t>ОО 100 000</a:t>
            </a:r>
          </a:p>
          <a:p>
            <a:pPr algn="r"/>
            <a:r>
              <a:rPr lang="en-US" sz="1600" b="1" dirty="0" smtClean="0">
                <a:solidFill>
                  <a:srgbClr val="C00000"/>
                </a:solidFill>
              </a:rPr>
              <a:t>N</a:t>
            </a:r>
            <a:r>
              <a:rPr lang="ru-RU" sz="1600" b="1" dirty="0" smtClean="0">
                <a:solidFill>
                  <a:srgbClr val="C00000"/>
                </a:solidFill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</a:rPr>
              <a:t>=</a:t>
            </a:r>
            <a:r>
              <a:rPr lang="ru-RU" sz="1600" b="1" dirty="0" smtClean="0">
                <a:solidFill>
                  <a:srgbClr val="C00000"/>
                </a:solidFill>
              </a:rPr>
              <a:t> 33</a:t>
            </a:r>
            <a:r>
              <a:rPr lang="en-US" sz="1600" b="1" dirty="0" smtClean="0">
                <a:solidFill>
                  <a:srgbClr val="C00000"/>
                </a:solidFill>
              </a:rPr>
              <a:t>%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63017" y="3897624"/>
            <a:ext cx="3576943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Самостоятельно работающая ветка</a:t>
            </a:r>
            <a:endParaRPr lang="ru-RU" sz="1600" b="1" dirty="0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563008" y="2061420"/>
            <a:ext cx="0" cy="18362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024968" y="2871690"/>
            <a:ext cx="2132494" cy="4320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Нужны </a:t>
            </a:r>
            <a:r>
              <a:rPr lang="ru-RU" sz="1600" b="1" dirty="0" err="1" smtClean="0"/>
              <a:t>промоушены</a:t>
            </a:r>
            <a:r>
              <a:rPr lang="ru-RU" sz="1600" b="1" dirty="0" smtClean="0"/>
              <a:t> и совместная работа</a:t>
            </a:r>
            <a:endParaRPr lang="ru-RU" sz="1600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1048603" y="3381840"/>
            <a:ext cx="3091351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Требуется поддержка</a:t>
            </a:r>
            <a:endParaRPr lang="ru-RU" sz="1600" b="1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1436016" y="1947954"/>
            <a:ext cx="0" cy="143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2576756" y="1923678"/>
            <a:ext cx="0" cy="94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457200" y="3346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Откуда брать ресурсы для </a:t>
            </a:r>
            <a:r>
              <a:rPr lang="ru-RU" sz="3600" b="1" dirty="0" err="1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промоушенов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?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3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План Вознаграждений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000" y="1296011"/>
            <a:ext cx="71740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Необходимо знать План Вознаграждения. </a:t>
            </a:r>
          </a:p>
          <a:p>
            <a:pPr marL="342900" indent="-34290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pPr marL="342900" indent="-34290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	Это дает возможность:</a:t>
            </a:r>
          </a:p>
          <a:p>
            <a:pPr marL="342900" indent="-342900"/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Правильно построить структуру. </a:t>
            </a:r>
          </a:p>
          <a:p>
            <a:pPr marL="742950" lvl="1" indent="-285750">
              <a:buFontTx/>
              <a:buChar char="-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Е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жемесячно оптимизировать бонус.</a:t>
            </a:r>
          </a:p>
          <a:p>
            <a:pPr marL="742950" lvl="1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Планировать и организовывать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</a:rPr>
              <a:t>промоушены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742950" lvl="1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Активно работать с конкурентным окружением.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19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План Вознаграждений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000" y="1296000"/>
            <a:ext cx="7562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   Необходимо обучать Плану Вознаграждения.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 Это позволяет участникам: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Понять суть бизнеса и где «лежат» деньги.</a:t>
            </a:r>
          </a:p>
          <a:p>
            <a:pPr marL="742950" lvl="1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Правильно строить свою структуру – развивать ключевых людей.</a:t>
            </a:r>
          </a:p>
          <a:p>
            <a:pPr marL="742950" lvl="1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Зарабатывать больше и иметь растущий бонус.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9729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План Вознаграждений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6000" y="1296000"/>
            <a:ext cx="7205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3.    Необходимо уметь «продавать» План Вознаграждения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за счет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создания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финансовой мотивации.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      Алгоритм: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Нужно понять материальные/финансовые потребности новичка.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Нужно показать как реализовать их в АРГО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(связка методика – структура  – бонус).</a:t>
            </a: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Нужно помочь сделать первые шаги.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1538" y="1428751"/>
            <a:ext cx="71438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Потребительское общество АРГО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это не общество обслуживания потребителей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24" y="142858"/>
            <a:ext cx="1469761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Кто мы?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12204" y="141480"/>
            <a:ext cx="7492244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Кто приводит новичков в вашу структуру?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305607" y="1275606"/>
            <a:ext cx="227539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372807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823177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4305607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305607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853086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5313719" y="1869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320538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740362" y="297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8100402" y="297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665638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7896531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369503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6150847" y="1869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3823177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320538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5058848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6660234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660234" y="297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7884378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660234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308314" y="1275606"/>
            <a:ext cx="227539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156180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388434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43" idx="4"/>
            <a:endCxn id="26" idx="0"/>
          </p:cNvCxnSpPr>
          <p:nvPr/>
        </p:nvCxnSpPr>
        <p:spPr>
          <a:xfrm rot="16200000" flipH="1">
            <a:off x="3309430" y="2259463"/>
            <a:ext cx="350976" cy="3310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6" name="Прямая соединительная линия 55"/>
          <p:cNvCxnSpPr>
            <a:stCxn id="27" idx="4"/>
            <a:endCxn id="46" idx="0"/>
          </p:cNvCxnSpPr>
          <p:nvPr/>
        </p:nvCxnSpPr>
        <p:spPr>
          <a:xfrm rot="5400000">
            <a:off x="3761452" y="2261118"/>
            <a:ext cx="350976" cy="1588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Прямая соединительная линия 56"/>
          <p:cNvCxnSpPr>
            <a:stCxn id="29" idx="4"/>
            <a:endCxn id="28" idx="0"/>
          </p:cNvCxnSpPr>
          <p:nvPr/>
        </p:nvCxnSpPr>
        <p:spPr>
          <a:xfrm rot="5400000">
            <a:off x="4243879" y="2261118"/>
            <a:ext cx="350976" cy="1588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8" name="Прямая соединительная линия 57"/>
          <p:cNvCxnSpPr>
            <a:stCxn id="31" idx="4"/>
            <a:endCxn id="40" idx="0"/>
          </p:cNvCxnSpPr>
          <p:nvPr/>
        </p:nvCxnSpPr>
        <p:spPr>
          <a:xfrm rot="5400000">
            <a:off x="4697644" y="2167399"/>
            <a:ext cx="350976" cy="187449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9" name="Прямая соединительная линия 58"/>
          <p:cNvCxnSpPr>
            <a:stCxn id="31" idx="4"/>
            <a:endCxn id="48" idx="0"/>
          </p:cNvCxnSpPr>
          <p:nvPr/>
        </p:nvCxnSpPr>
        <p:spPr>
          <a:xfrm rot="16200000" flipH="1">
            <a:off x="4894245" y="2158245"/>
            <a:ext cx="350976" cy="205755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Прямая соединительная линия 59"/>
          <p:cNvCxnSpPr>
            <a:stCxn id="3" idx="4"/>
            <a:endCxn id="32" idx="0"/>
          </p:cNvCxnSpPr>
          <p:nvPr/>
        </p:nvCxnSpPr>
        <p:spPr>
          <a:xfrm rot="16200000" flipH="1">
            <a:off x="4734435" y="1176562"/>
            <a:ext cx="37797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stCxn id="3" idx="4"/>
            <a:endCxn id="31" idx="0"/>
          </p:cNvCxnSpPr>
          <p:nvPr/>
        </p:nvCxnSpPr>
        <p:spPr>
          <a:xfrm rot="16200000" flipH="1">
            <a:off x="4504123" y="1406878"/>
            <a:ext cx="377976" cy="5474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3" idx="4"/>
            <a:endCxn id="29" idx="0"/>
          </p:cNvCxnSpPr>
          <p:nvPr/>
        </p:nvCxnSpPr>
        <p:spPr>
          <a:xfrm rot="5400000">
            <a:off x="4230379" y="1680618"/>
            <a:ext cx="37797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stCxn id="3" idx="4"/>
            <a:endCxn id="27" idx="0"/>
          </p:cNvCxnSpPr>
          <p:nvPr/>
        </p:nvCxnSpPr>
        <p:spPr>
          <a:xfrm rot="5400000">
            <a:off x="3989166" y="1439410"/>
            <a:ext cx="377976" cy="4824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3" idx="4"/>
            <a:endCxn id="43" idx="0"/>
          </p:cNvCxnSpPr>
          <p:nvPr/>
        </p:nvCxnSpPr>
        <p:spPr>
          <a:xfrm rot="5400000">
            <a:off x="3762327" y="1212566"/>
            <a:ext cx="377976" cy="9361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>
            <a:stCxn id="53" idx="4"/>
            <a:endCxn id="44" idx="0"/>
          </p:cNvCxnSpPr>
          <p:nvPr/>
        </p:nvCxnSpPr>
        <p:spPr>
          <a:xfrm rot="5400000">
            <a:off x="6654356" y="1101893"/>
            <a:ext cx="377976" cy="11574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>
            <a:stCxn id="53" idx="4"/>
            <a:endCxn id="49" idx="0"/>
          </p:cNvCxnSpPr>
          <p:nvPr/>
        </p:nvCxnSpPr>
        <p:spPr>
          <a:xfrm rot="5400000">
            <a:off x="6909050" y="1356582"/>
            <a:ext cx="377976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>
            <a:stCxn id="53" idx="4"/>
            <a:endCxn id="47" idx="0"/>
          </p:cNvCxnSpPr>
          <p:nvPr/>
        </p:nvCxnSpPr>
        <p:spPr>
          <a:xfrm rot="16200000" flipH="1">
            <a:off x="7239200" y="1674508"/>
            <a:ext cx="377976" cy="122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53" idx="4"/>
            <a:endCxn id="51" idx="0"/>
          </p:cNvCxnSpPr>
          <p:nvPr/>
        </p:nvCxnSpPr>
        <p:spPr>
          <a:xfrm rot="16200000" flipH="1">
            <a:off x="7521118" y="1392586"/>
            <a:ext cx="377976" cy="576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>
            <a:stCxn id="53" idx="4"/>
            <a:endCxn id="55" idx="0"/>
          </p:cNvCxnSpPr>
          <p:nvPr/>
        </p:nvCxnSpPr>
        <p:spPr>
          <a:xfrm rot="16200000" flipH="1">
            <a:off x="7773146" y="1140558"/>
            <a:ext cx="377976" cy="10801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44" idx="4"/>
            <a:endCxn id="54" idx="0"/>
          </p:cNvCxnSpPr>
          <p:nvPr/>
        </p:nvCxnSpPr>
        <p:spPr>
          <a:xfrm rot="16200000" flipH="1">
            <a:off x="6091791" y="2258456"/>
            <a:ext cx="350976" cy="533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>
            <a:stCxn id="49" idx="4"/>
            <a:endCxn id="52" idx="0"/>
          </p:cNvCxnSpPr>
          <p:nvPr/>
        </p:nvCxnSpPr>
        <p:spPr>
          <a:xfrm rot="5400000">
            <a:off x="6598514" y="2261118"/>
            <a:ext cx="350976" cy="1588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72" name="Прямая соединительная линия 71"/>
          <p:cNvCxnSpPr>
            <a:stCxn id="47" idx="4"/>
            <a:endCxn id="34" idx="0"/>
          </p:cNvCxnSpPr>
          <p:nvPr/>
        </p:nvCxnSpPr>
        <p:spPr>
          <a:xfrm rot="5400000">
            <a:off x="7258815" y="2261118"/>
            <a:ext cx="350976" cy="1588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73" name="Прямая соединительная линия 72"/>
          <p:cNvCxnSpPr>
            <a:stCxn id="51" idx="4"/>
            <a:endCxn id="42" idx="0"/>
          </p:cNvCxnSpPr>
          <p:nvPr/>
        </p:nvCxnSpPr>
        <p:spPr>
          <a:xfrm rot="16200000" flipH="1">
            <a:off x="7828727" y="2255041"/>
            <a:ext cx="350976" cy="12154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10" name="Прямая соединительная линия 109"/>
          <p:cNvCxnSpPr>
            <a:stCxn id="42" idx="4"/>
            <a:endCxn id="38" idx="0"/>
          </p:cNvCxnSpPr>
          <p:nvPr/>
        </p:nvCxnSpPr>
        <p:spPr>
          <a:xfrm rot="16200000" flipH="1">
            <a:off x="7950239" y="2712683"/>
            <a:ext cx="323976" cy="203870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11" name="Прямая соединительная линия 110"/>
          <p:cNvCxnSpPr>
            <a:stCxn id="42" idx="4"/>
            <a:endCxn id="36" idx="0"/>
          </p:cNvCxnSpPr>
          <p:nvPr/>
        </p:nvCxnSpPr>
        <p:spPr>
          <a:xfrm rot="5400000">
            <a:off x="7770219" y="2736533"/>
            <a:ext cx="323976" cy="156170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13" name="Прямая соединительная линия 112"/>
          <p:cNvCxnSpPr>
            <a:stCxn id="52" idx="4"/>
            <a:endCxn id="50" idx="0"/>
          </p:cNvCxnSpPr>
          <p:nvPr/>
        </p:nvCxnSpPr>
        <p:spPr>
          <a:xfrm rot="5400000">
            <a:off x="6612014" y="2814618"/>
            <a:ext cx="323976" cy="1588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26" name="TextBox 125"/>
          <p:cNvSpPr txBox="1"/>
          <p:nvPr/>
        </p:nvSpPr>
        <p:spPr>
          <a:xfrm>
            <a:off x="755587" y="843558"/>
            <a:ext cx="17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Структура 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6588235" y="843558"/>
            <a:ext cx="17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Структура 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595797" y="836589"/>
            <a:ext cx="17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Структура Б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1475666" y="1275606"/>
            <a:ext cx="227539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755580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1115625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1475666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1835697" y="1869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/>
          <p:cNvSpPr/>
          <p:nvPr/>
        </p:nvSpPr>
        <p:spPr>
          <a:xfrm>
            <a:off x="395546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5" name="Прямая соединительная линия 134"/>
          <p:cNvCxnSpPr>
            <a:stCxn id="129" idx="4"/>
            <a:endCxn id="133" idx="0"/>
          </p:cNvCxnSpPr>
          <p:nvPr/>
        </p:nvCxnSpPr>
        <p:spPr>
          <a:xfrm rot="16200000" flipH="1">
            <a:off x="1580458" y="1500598"/>
            <a:ext cx="377976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>
            <a:stCxn id="129" idx="4"/>
            <a:endCxn id="132" idx="0"/>
          </p:cNvCxnSpPr>
          <p:nvPr/>
        </p:nvCxnSpPr>
        <p:spPr>
          <a:xfrm rot="5400000">
            <a:off x="1400438" y="1680618"/>
            <a:ext cx="37797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7" name="Прямая соединительная линия 136"/>
          <p:cNvCxnSpPr>
            <a:stCxn id="129" idx="4"/>
            <a:endCxn id="131" idx="0"/>
          </p:cNvCxnSpPr>
          <p:nvPr/>
        </p:nvCxnSpPr>
        <p:spPr>
          <a:xfrm rot="5400000">
            <a:off x="1220418" y="1500598"/>
            <a:ext cx="377976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>
            <a:stCxn id="129" idx="4"/>
            <a:endCxn id="130" idx="0"/>
          </p:cNvCxnSpPr>
          <p:nvPr/>
        </p:nvCxnSpPr>
        <p:spPr>
          <a:xfrm rot="5400000">
            <a:off x="1040398" y="1320578"/>
            <a:ext cx="377976" cy="7200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>
            <a:stCxn id="129" idx="4"/>
            <a:endCxn id="134" idx="0"/>
          </p:cNvCxnSpPr>
          <p:nvPr/>
        </p:nvCxnSpPr>
        <p:spPr>
          <a:xfrm rot="5400000">
            <a:off x="860378" y="1140558"/>
            <a:ext cx="377976" cy="10801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0" name="Овал 139"/>
          <p:cNvSpPr/>
          <p:nvPr/>
        </p:nvSpPr>
        <p:spPr>
          <a:xfrm>
            <a:off x="2195746" y="1869672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Овал 140"/>
          <p:cNvSpPr/>
          <p:nvPr/>
        </p:nvSpPr>
        <p:spPr>
          <a:xfrm>
            <a:off x="2555786" y="1869672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Прямая соединительная линия 142"/>
          <p:cNvCxnSpPr>
            <a:stCxn id="129" idx="4"/>
            <a:endCxn id="140" idx="0"/>
          </p:cNvCxnSpPr>
          <p:nvPr/>
        </p:nvCxnSpPr>
        <p:spPr>
          <a:xfrm rot="16200000" flipH="1">
            <a:off x="1760445" y="1320611"/>
            <a:ext cx="378042" cy="7200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>
            <a:stCxn id="129" idx="4"/>
            <a:endCxn id="141" idx="0"/>
          </p:cNvCxnSpPr>
          <p:nvPr/>
        </p:nvCxnSpPr>
        <p:spPr>
          <a:xfrm rot="16200000" flipH="1">
            <a:off x="1940465" y="1140591"/>
            <a:ext cx="378042" cy="10801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4" name="Овал 153"/>
          <p:cNvSpPr/>
          <p:nvPr/>
        </p:nvSpPr>
        <p:spPr>
          <a:xfrm>
            <a:off x="323538" y="297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323538" y="2679762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TextBox 155"/>
          <p:cNvSpPr txBox="1"/>
          <p:nvPr/>
        </p:nvSpPr>
        <p:spPr>
          <a:xfrm>
            <a:off x="563935" y="267924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Давно в АРГО</a:t>
            </a:r>
            <a:endParaRPr lang="ru-RU" sz="14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563935" y="2978542"/>
            <a:ext cx="249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Новички </a:t>
            </a:r>
            <a:r>
              <a:rPr lang="ru-RU" sz="1400" b="1" dirty="0"/>
              <a:t>последнего года</a:t>
            </a:r>
          </a:p>
          <a:p>
            <a:endParaRPr lang="ru-RU" sz="1400" b="1" dirty="0"/>
          </a:p>
        </p:txBody>
      </p:sp>
      <p:sp>
        <p:nvSpPr>
          <p:cNvPr id="74" name="Овал 73"/>
          <p:cNvSpPr/>
          <p:nvPr/>
        </p:nvSpPr>
        <p:spPr>
          <a:xfrm>
            <a:off x="6156180" y="2982367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5" name="Прямая соединительная линия 74"/>
          <p:cNvCxnSpPr>
            <a:stCxn id="54" idx="4"/>
            <a:endCxn id="74" idx="0"/>
          </p:cNvCxnSpPr>
          <p:nvPr/>
        </p:nvCxnSpPr>
        <p:spPr>
          <a:xfrm rot="5400000">
            <a:off x="6105081" y="2817498"/>
            <a:ext cx="329737" cy="1588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987464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12204" y="141480"/>
            <a:ext cx="7492244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Кто приводит новичков в вашу структуру?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3528" y="3500444"/>
            <a:ext cx="8496944" cy="79949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Чем больше новичков в вашей структуре приводите Вы и/или участники с опытом – тем медленнее она развивается. </a:t>
            </a:r>
            <a:r>
              <a:rPr lang="ru-RU" b="1" dirty="0">
                <a:solidFill>
                  <a:schemeClr val="bg1"/>
                </a:solidFill>
              </a:rPr>
              <a:t>Преобладает обслуживание потребителей.</a:t>
            </a:r>
            <a:endParaRPr lang="ru-RU" b="1" dirty="0" smtClean="0">
              <a:solidFill>
                <a:schemeClr val="bg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323528" y="4319519"/>
            <a:ext cx="8496944" cy="7143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Чем больше новичков приводят новички – тем быстрее она развивается.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Развитие в обоих направлениях. Есть продвижение ПВ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4305607" y="1275606"/>
            <a:ext cx="227539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372807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3823177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4305607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4305607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4853086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313719" y="1869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7320538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7740362" y="297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8100402" y="297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4665638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7896531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3369503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6150847" y="1869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3823177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7320538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5058848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6660234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6660234" y="297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884378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6660234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308314" y="1275606"/>
            <a:ext cx="227539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6156180" y="243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/>
          <p:cNvSpPr/>
          <p:nvPr/>
        </p:nvSpPr>
        <p:spPr>
          <a:xfrm>
            <a:off x="8388434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2" name="Прямая соединительная линия 101"/>
          <p:cNvCxnSpPr>
            <a:stCxn id="90" idx="4"/>
            <a:endCxn id="79" idx="0"/>
          </p:cNvCxnSpPr>
          <p:nvPr/>
        </p:nvCxnSpPr>
        <p:spPr>
          <a:xfrm rot="16200000" flipH="1">
            <a:off x="3309430" y="2259463"/>
            <a:ext cx="350976" cy="3310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03" name="Прямая соединительная линия 102"/>
          <p:cNvCxnSpPr>
            <a:stCxn id="80" idx="4"/>
            <a:endCxn id="92" idx="0"/>
          </p:cNvCxnSpPr>
          <p:nvPr/>
        </p:nvCxnSpPr>
        <p:spPr>
          <a:xfrm rot="5400000">
            <a:off x="3761452" y="2261118"/>
            <a:ext cx="350976" cy="1588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04" name="Прямая соединительная линия 103"/>
          <p:cNvCxnSpPr>
            <a:stCxn id="82" idx="4"/>
            <a:endCxn id="81" idx="0"/>
          </p:cNvCxnSpPr>
          <p:nvPr/>
        </p:nvCxnSpPr>
        <p:spPr>
          <a:xfrm rot="5400000">
            <a:off x="4243879" y="2261118"/>
            <a:ext cx="350976" cy="1588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05" name="Прямая соединительная линия 104"/>
          <p:cNvCxnSpPr>
            <a:stCxn id="83" idx="4"/>
            <a:endCxn id="88" idx="0"/>
          </p:cNvCxnSpPr>
          <p:nvPr/>
        </p:nvCxnSpPr>
        <p:spPr>
          <a:xfrm rot="5400000">
            <a:off x="4697644" y="2167399"/>
            <a:ext cx="350976" cy="187449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06" name="Прямая соединительная линия 105"/>
          <p:cNvCxnSpPr>
            <a:stCxn id="83" idx="4"/>
            <a:endCxn id="94" idx="0"/>
          </p:cNvCxnSpPr>
          <p:nvPr/>
        </p:nvCxnSpPr>
        <p:spPr>
          <a:xfrm rot="16200000" flipH="1">
            <a:off x="4894245" y="2158245"/>
            <a:ext cx="350976" cy="205755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07" name="Прямая соединительная линия 106"/>
          <p:cNvCxnSpPr>
            <a:stCxn id="78" idx="4"/>
            <a:endCxn id="84" idx="0"/>
          </p:cNvCxnSpPr>
          <p:nvPr/>
        </p:nvCxnSpPr>
        <p:spPr>
          <a:xfrm rot="16200000" flipH="1">
            <a:off x="4734435" y="1176562"/>
            <a:ext cx="377976" cy="100811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8" name="Прямая соединительная линия 107"/>
          <p:cNvCxnSpPr>
            <a:stCxn id="78" idx="4"/>
            <a:endCxn id="83" idx="0"/>
          </p:cNvCxnSpPr>
          <p:nvPr/>
        </p:nvCxnSpPr>
        <p:spPr>
          <a:xfrm rot="16200000" flipH="1">
            <a:off x="4504123" y="1406878"/>
            <a:ext cx="377976" cy="54748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/>
          <p:cNvCxnSpPr>
            <a:stCxn id="78" idx="4"/>
            <a:endCxn id="82" idx="0"/>
          </p:cNvCxnSpPr>
          <p:nvPr/>
        </p:nvCxnSpPr>
        <p:spPr>
          <a:xfrm rot="5400000">
            <a:off x="4230379" y="1680618"/>
            <a:ext cx="37797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>
            <a:stCxn id="78" idx="4"/>
            <a:endCxn id="80" idx="0"/>
          </p:cNvCxnSpPr>
          <p:nvPr/>
        </p:nvCxnSpPr>
        <p:spPr>
          <a:xfrm rot="5400000">
            <a:off x="3989166" y="1439410"/>
            <a:ext cx="377976" cy="4824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>
            <a:stCxn id="78" idx="4"/>
            <a:endCxn id="90" idx="0"/>
          </p:cNvCxnSpPr>
          <p:nvPr/>
        </p:nvCxnSpPr>
        <p:spPr>
          <a:xfrm rot="5400000">
            <a:off x="3762327" y="1212566"/>
            <a:ext cx="377976" cy="9361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>
            <a:stCxn id="99" idx="4"/>
            <a:endCxn id="91" idx="0"/>
          </p:cNvCxnSpPr>
          <p:nvPr/>
        </p:nvCxnSpPr>
        <p:spPr>
          <a:xfrm rot="5400000">
            <a:off x="6654356" y="1101893"/>
            <a:ext cx="377976" cy="11574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stCxn id="99" idx="4"/>
            <a:endCxn id="95" idx="0"/>
          </p:cNvCxnSpPr>
          <p:nvPr/>
        </p:nvCxnSpPr>
        <p:spPr>
          <a:xfrm rot="5400000">
            <a:off x="6909050" y="1356582"/>
            <a:ext cx="377976" cy="64807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>
            <a:stCxn id="99" idx="4"/>
            <a:endCxn id="93" idx="0"/>
          </p:cNvCxnSpPr>
          <p:nvPr/>
        </p:nvCxnSpPr>
        <p:spPr>
          <a:xfrm rot="16200000" flipH="1">
            <a:off x="7239200" y="1674508"/>
            <a:ext cx="377976" cy="1222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>
            <a:stCxn id="99" idx="4"/>
            <a:endCxn id="97" idx="0"/>
          </p:cNvCxnSpPr>
          <p:nvPr/>
        </p:nvCxnSpPr>
        <p:spPr>
          <a:xfrm rot="16200000" flipH="1">
            <a:off x="7521118" y="1392586"/>
            <a:ext cx="377976" cy="576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>
            <a:stCxn id="99" idx="4"/>
            <a:endCxn id="101" idx="0"/>
          </p:cNvCxnSpPr>
          <p:nvPr/>
        </p:nvCxnSpPr>
        <p:spPr>
          <a:xfrm rot="16200000" flipH="1">
            <a:off x="7773146" y="1140558"/>
            <a:ext cx="377976" cy="10801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>
            <a:stCxn id="91" idx="4"/>
            <a:endCxn id="100" idx="0"/>
          </p:cNvCxnSpPr>
          <p:nvPr/>
        </p:nvCxnSpPr>
        <p:spPr>
          <a:xfrm rot="16200000" flipH="1">
            <a:off x="6091791" y="2258456"/>
            <a:ext cx="350976" cy="533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>
            <a:stCxn id="95" idx="4"/>
            <a:endCxn id="98" idx="0"/>
          </p:cNvCxnSpPr>
          <p:nvPr/>
        </p:nvCxnSpPr>
        <p:spPr>
          <a:xfrm rot="5400000">
            <a:off x="6598514" y="2261118"/>
            <a:ext cx="350976" cy="1588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22" name="Прямая соединительная линия 121"/>
          <p:cNvCxnSpPr>
            <a:stCxn id="93" idx="4"/>
            <a:endCxn id="85" idx="0"/>
          </p:cNvCxnSpPr>
          <p:nvPr/>
        </p:nvCxnSpPr>
        <p:spPr>
          <a:xfrm rot="5400000">
            <a:off x="7258815" y="2261118"/>
            <a:ext cx="350976" cy="1588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23" name="Прямая соединительная линия 122"/>
          <p:cNvCxnSpPr>
            <a:stCxn id="97" idx="4"/>
            <a:endCxn id="89" idx="0"/>
          </p:cNvCxnSpPr>
          <p:nvPr/>
        </p:nvCxnSpPr>
        <p:spPr>
          <a:xfrm rot="16200000" flipH="1">
            <a:off x="7828727" y="2255041"/>
            <a:ext cx="350976" cy="12154"/>
          </a:xfrm>
          <a:prstGeom prst="lin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124" name="Прямая соединительная линия 123"/>
          <p:cNvCxnSpPr>
            <a:stCxn id="89" idx="4"/>
            <a:endCxn id="87" idx="0"/>
          </p:cNvCxnSpPr>
          <p:nvPr/>
        </p:nvCxnSpPr>
        <p:spPr>
          <a:xfrm rot="16200000" flipH="1">
            <a:off x="7950239" y="2712683"/>
            <a:ext cx="323976" cy="203870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25" name="Прямая соединительная линия 124"/>
          <p:cNvCxnSpPr>
            <a:stCxn id="89" idx="4"/>
            <a:endCxn id="86" idx="0"/>
          </p:cNvCxnSpPr>
          <p:nvPr/>
        </p:nvCxnSpPr>
        <p:spPr>
          <a:xfrm rot="5400000">
            <a:off x="7770219" y="2736533"/>
            <a:ext cx="323976" cy="156170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142" name="Прямая соединительная линия 141"/>
          <p:cNvCxnSpPr>
            <a:stCxn id="98" idx="4"/>
            <a:endCxn id="96" idx="0"/>
          </p:cNvCxnSpPr>
          <p:nvPr/>
        </p:nvCxnSpPr>
        <p:spPr>
          <a:xfrm rot="5400000">
            <a:off x="6612014" y="2814618"/>
            <a:ext cx="323976" cy="1588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145" name="TextBox 144"/>
          <p:cNvSpPr txBox="1"/>
          <p:nvPr/>
        </p:nvSpPr>
        <p:spPr>
          <a:xfrm>
            <a:off x="755587" y="843558"/>
            <a:ext cx="17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Структура 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6588235" y="843558"/>
            <a:ext cx="17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Структура 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595797" y="836589"/>
            <a:ext cx="1717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Структура Б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8" name="Овал 147"/>
          <p:cNvSpPr/>
          <p:nvPr/>
        </p:nvSpPr>
        <p:spPr>
          <a:xfrm>
            <a:off x="1475666" y="1275606"/>
            <a:ext cx="227539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755580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1115625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Овал 150"/>
          <p:cNvSpPr/>
          <p:nvPr/>
        </p:nvSpPr>
        <p:spPr>
          <a:xfrm>
            <a:off x="1475666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Овал 151"/>
          <p:cNvSpPr/>
          <p:nvPr/>
        </p:nvSpPr>
        <p:spPr>
          <a:xfrm>
            <a:off x="1835697" y="1869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Овал 152"/>
          <p:cNvSpPr/>
          <p:nvPr/>
        </p:nvSpPr>
        <p:spPr>
          <a:xfrm>
            <a:off x="395546" y="1869606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8" name="Прямая соединительная линия 157"/>
          <p:cNvCxnSpPr>
            <a:stCxn id="148" idx="4"/>
            <a:endCxn id="152" idx="0"/>
          </p:cNvCxnSpPr>
          <p:nvPr/>
        </p:nvCxnSpPr>
        <p:spPr>
          <a:xfrm rot="16200000" flipH="1">
            <a:off x="1580458" y="1500598"/>
            <a:ext cx="377976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>
            <a:stCxn id="148" idx="4"/>
            <a:endCxn id="151" idx="0"/>
          </p:cNvCxnSpPr>
          <p:nvPr/>
        </p:nvCxnSpPr>
        <p:spPr>
          <a:xfrm rot="5400000">
            <a:off x="1400438" y="1680618"/>
            <a:ext cx="377976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0" name="Прямая соединительная линия 159"/>
          <p:cNvCxnSpPr>
            <a:stCxn id="148" idx="4"/>
            <a:endCxn id="150" idx="0"/>
          </p:cNvCxnSpPr>
          <p:nvPr/>
        </p:nvCxnSpPr>
        <p:spPr>
          <a:xfrm rot="5400000">
            <a:off x="1220418" y="1500598"/>
            <a:ext cx="377976" cy="36004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1" name="Прямая соединительная линия 160"/>
          <p:cNvCxnSpPr>
            <a:stCxn id="148" idx="4"/>
            <a:endCxn id="149" idx="0"/>
          </p:cNvCxnSpPr>
          <p:nvPr/>
        </p:nvCxnSpPr>
        <p:spPr>
          <a:xfrm rot="5400000">
            <a:off x="1040398" y="1320578"/>
            <a:ext cx="377976" cy="7200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/>
          <p:cNvCxnSpPr>
            <a:stCxn id="148" idx="4"/>
            <a:endCxn id="153" idx="0"/>
          </p:cNvCxnSpPr>
          <p:nvPr/>
        </p:nvCxnSpPr>
        <p:spPr>
          <a:xfrm rot="5400000">
            <a:off x="860378" y="1140558"/>
            <a:ext cx="377976" cy="10801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3" name="Овал 162"/>
          <p:cNvSpPr/>
          <p:nvPr/>
        </p:nvSpPr>
        <p:spPr>
          <a:xfrm>
            <a:off x="2195746" y="1869672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Овал 163"/>
          <p:cNvSpPr/>
          <p:nvPr/>
        </p:nvSpPr>
        <p:spPr>
          <a:xfrm>
            <a:off x="2555786" y="1869672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5" name="Прямая соединительная линия 164"/>
          <p:cNvCxnSpPr>
            <a:stCxn id="148" idx="4"/>
            <a:endCxn id="163" idx="0"/>
          </p:cNvCxnSpPr>
          <p:nvPr/>
        </p:nvCxnSpPr>
        <p:spPr>
          <a:xfrm rot="16200000" flipH="1">
            <a:off x="1760445" y="1320611"/>
            <a:ext cx="378042" cy="72008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6" name="Прямая соединительная линия 165"/>
          <p:cNvCxnSpPr>
            <a:stCxn id="148" idx="4"/>
            <a:endCxn id="164" idx="0"/>
          </p:cNvCxnSpPr>
          <p:nvPr/>
        </p:nvCxnSpPr>
        <p:spPr>
          <a:xfrm rot="16200000" flipH="1">
            <a:off x="1940465" y="1140591"/>
            <a:ext cx="378042" cy="108012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7" name="Овал 166"/>
          <p:cNvSpPr/>
          <p:nvPr/>
        </p:nvSpPr>
        <p:spPr>
          <a:xfrm>
            <a:off x="323538" y="2976606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Овал 167"/>
          <p:cNvSpPr/>
          <p:nvPr/>
        </p:nvSpPr>
        <p:spPr>
          <a:xfrm>
            <a:off x="323538" y="2679762"/>
            <a:ext cx="227539" cy="21602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TextBox 168"/>
          <p:cNvSpPr txBox="1"/>
          <p:nvPr/>
        </p:nvSpPr>
        <p:spPr>
          <a:xfrm>
            <a:off x="563935" y="2679246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Давно в АРГО</a:t>
            </a:r>
            <a:endParaRPr lang="ru-RU" sz="1400" b="1" dirty="0"/>
          </a:p>
        </p:txBody>
      </p:sp>
      <p:sp>
        <p:nvSpPr>
          <p:cNvPr id="170" name="TextBox 169"/>
          <p:cNvSpPr txBox="1"/>
          <p:nvPr/>
        </p:nvSpPr>
        <p:spPr>
          <a:xfrm>
            <a:off x="563935" y="2978542"/>
            <a:ext cx="2495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Новички </a:t>
            </a:r>
            <a:r>
              <a:rPr lang="ru-RU" sz="1400" b="1" dirty="0"/>
              <a:t>последнего года</a:t>
            </a:r>
          </a:p>
          <a:p>
            <a:endParaRPr lang="ru-RU" sz="1400" b="1" dirty="0"/>
          </a:p>
        </p:txBody>
      </p:sp>
      <p:sp>
        <p:nvSpPr>
          <p:cNvPr id="171" name="Овал 170"/>
          <p:cNvSpPr/>
          <p:nvPr/>
        </p:nvSpPr>
        <p:spPr>
          <a:xfrm>
            <a:off x="6156180" y="2982367"/>
            <a:ext cx="227539" cy="21602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2" name="Прямая соединительная линия 171"/>
          <p:cNvCxnSpPr>
            <a:stCxn id="100" idx="4"/>
            <a:endCxn id="171" idx="0"/>
          </p:cNvCxnSpPr>
          <p:nvPr/>
        </p:nvCxnSpPr>
        <p:spPr>
          <a:xfrm rot="5400000">
            <a:off x="6105081" y="2817498"/>
            <a:ext cx="329737" cy="1588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39874640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1221600"/>
            <a:ext cx="1584000" cy="158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Продукция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953744" y="1221600"/>
            <a:ext cx="1584000" cy="158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ПВ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564064" y="2841780"/>
            <a:ext cx="1584000" cy="15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Развитие структуры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 rot="1933094">
            <a:off x="5049849" y="2759197"/>
            <a:ext cx="504056" cy="5875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41560">
            <a:off x="3151364" y="2735781"/>
            <a:ext cx="504056" cy="5875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5754" y="195486"/>
            <a:ext cx="4505657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Треугольник успеха АРГО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8990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1221600"/>
            <a:ext cx="1584000" cy="158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Продукция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953744" y="1221600"/>
            <a:ext cx="1584000" cy="158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ПВ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564064" y="2841780"/>
            <a:ext cx="1584000" cy="15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Развитие структуры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 rot="1933094">
            <a:off x="5049849" y="2759197"/>
            <a:ext cx="504056" cy="5875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41560">
            <a:off x="3151364" y="2735781"/>
            <a:ext cx="504056" cy="5875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5754" y="195486"/>
            <a:ext cx="4505657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Треугольник успеха АРГО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285866"/>
            <a:ext cx="18573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Улучшает состояние здоровья, 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но не является лекарством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3044" y="1131590"/>
            <a:ext cx="1857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Является лекарством от бедности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средством достижения целей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89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20538"/>
            <a:ext cx="9144000" cy="5164038"/>
          </a:xfrm>
          <a:prstGeom prst="rect">
            <a:avLst/>
          </a:prstGeom>
          <a:solidFill>
            <a:schemeClr val="accent6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ru-RU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Самое лучшее упражнение для рук – </a:t>
            </a:r>
            <a:r>
              <a:rPr lang="ru-RU" sz="3200" b="1" dirty="0" err="1" smtClean="0">
                <a:solidFill>
                  <a:schemeClr val="accent6">
                    <a:lumMod val="50000"/>
                  </a:schemeClr>
                </a:solidFill>
              </a:rPr>
              <a:t>пересчитывание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 денег. 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1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Снимает боль в суставах, нормализует давление, полностью убирает зубную и головную боль, улучшает зрение, аппетит, гардероб, внешний вид и жилищные условия.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790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331640" y="1928808"/>
            <a:ext cx="6408712" cy="10801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БОНУСЫ</a:t>
            </a:r>
          </a:p>
          <a:p>
            <a:pPr algn="ctr"/>
            <a:r>
              <a:rPr lang="en-US" sz="3600" b="1" dirty="0" smtClean="0"/>
              <a:t>&gt; </a:t>
            </a:r>
            <a:r>
              <a:rPr lang="ru-RU" sz="3600" b="1" dirty="0" smtClean="0"/>
              <a:t>1 000 000 000 руб.</a:t>
            </a:r>
            <a:endParaRPr lang="ru-RU" sz="3600" b="1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90872" y="310344"/>
            <a:ext cx="8229600" cy="10732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АРГО – это место </a:t>
            </a:r>
            <a:b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где можно и нужно зарабатывать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14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55576" y="1428742"/>
            <a:ext cx="7560840" cy="1649503"/>
          </a:xfrm>
          <a:prstGeom prst="rect">
            <a:avLst/>
          </a:prstGeom>
          <a:gradFill>
            <a:gsLst>
              <a:gs pos="81000">
                <a:schemeClr val="accent2">
                  <a:shade val="51000"/>
                  <a:satMod val="130000"/>
                </a:schemeClr>
              </a:gs>
              <a:gs pos="98000">
                <a:srgbClr val="A43432"/>
              </a:gs>
              <a:gs pos="97000">
                <a:srgbClr val="FF7C80"/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Чем больше Ваш заработок в АРГО – тем больше здоровых людей вокруг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336077"/>
            <a:ext cx="2710678" cy="626701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Важный факт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1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00180"/>
            <a:ext cx="9144000" cy="16927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1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Спасибо за внимание!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 пребудет с вами бонус!</a:t>
            </a:r>
          </a:p>
          <a:p>
            <a:pPr algn="ctr"/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00898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08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52838"/>
            <a:ext cx="9144000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Потребительское общество АРГО –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это место, где можно быть потребителем и развивать структурный бизнес, не занимаясь личными продажами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24" y="142858"/>
            <a:ext cx="1469761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Кто мы?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52838"/>
            <a:ext cx="9144000" cy="138499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Потребительское общество АРГО –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это место, где можно быть потребителем и развивать структурный бизнес, не занимаясь личными продажами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7624" y="142858"/>
            <a:ext cx="1469761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Кто мы?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24466"/>
            <a:ext cx="914400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Структурный Бизнес = Сетевой Бизнес  –  Обязательные продажи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36795" y="51470"/>
            <a:ext cx="3516604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Предложение АРГО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3" y="771550"/>
            <a:ext cx="1956182" cy="2421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73" y="771550"/>
            <a:ext cx="1862448" cy="242187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411968" y="1058267"/>
            <a:ext cx="1872000" cy="18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Фактическая продукция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788024" y="1051190"/>
            <a:ext cx="1872000" cy="18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План Вознаграждений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002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36795" y="51470"/>
            <a:ext cx="3516604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Предложение АРГО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93" y="771550"/>
            <a:ext cx="1956182" cy="24218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73" y="771550"/>
            <a:ext cx="1862448" cy="242187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411968" y="1058267"/>
            <a:ext cx="1872000" cy="18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Фактическая продукция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788024" y="1051190"/>
            <a:ext cx="1872000" cy="1872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План Вознаграждений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787774"/>
            <a:ext cx="3888432" cy="1566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Продукт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Компании АРГО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3012949"/>
            <a:ext cx="2736304" cy="11254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Широкий ассортимент продукции наших партнеров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27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123728" y="1221600"/>
            <a:ext cx="1584000" cy="1584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Продукция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4953744" y="1221600"/>
            <a:ext cx="1584000" cy="1584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ПВ</a:t>
            </a:r>
            <a:endParaRPr lang="ru-RU" b="1" dirty="0"/>
          </a:p>
        </p:txBody>
      </p:sp>
      <p:sp>
        <p:nvSpPr>
          <p:cNvPr id="6" name="Овал 5"/>
          <p:cNvSpPr/>
          <p:nvPr/>
        </p:nvSpPr>
        <p:spPr>
          <a:xfrm>
            <a:off x="3564064" y="2841780"/>
            <a:ext cx="1584000" cy="15840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b="1" dirty="0" smtClean="0"/>
              <a:t>Развитие структуры</a:t>
            </a:r>
            <a:endParaRPr lang="ru-RU" b="1" dirty="0"/>
          </a:p>
        </p:txBody>
      </p:sp>
      <p:sp>
        <p:nvSpPr>
          <p:cNvPr id="3" name="Стрелка вниз 2"/>
          <p:cNvSpPr/>
          <p:nvPr/>
        </p:nvSpPr>
        <p:spPr>
          <a:xfrm rot="1933094">
            <a:off x="5049849" y="2759197"/>
            <a:ext cx="504056" cy="58751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441560">
            <a:off x="3151364" y="2735781"/>
            <a:ext cx="504056" cy="587512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2195754" y="195486"/>
            <a:ext cx="4505657" cy="565146"/>
          </a:xfrm>
          <a:prstGeom prst="rect">
            <a:avLst/>
          </a:prstGeom>
          <a:noFill/>
        </p:spPr>
        <p:txBody>
          <a:bodyPr wrap="none" lIns="0" tIns="36000" rIns="0" bIns="3600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Треугольник успеха АРГО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3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</TotalTime>
  <Words>850</Words>
  <Application>Microsoft Office PowerPoint</Application>
  <PresentationFormat>Экран (16:9)</PresentationFormat>
  <Paragraphs>303</Paragraphs>
  <Slides>48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Откуда брать ресурсы для промоушенов? </vt:lpstr>
      <vt:lpstr>Презентация PowerPoint</vt:lpstr>
      <vt:lpstr>Презентация PowerPoint</vt:lpstr>
      <vt:lpstr>Откуда брать ресурсы для промоушенов? </vt:lpstr>
      <vt:lpstr>План Вознаграждений</vt:lpstr>
      <vt:lpstr>План Вознаграждений</vt:lpstr>
      <vt:lpstr>План Вознаграждений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АРГО – это место  где можно и нужно зарабатывать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Krupin</dc:creator>
  <cp:lastModifiedBy>Krupin</cp:lastModifiedBy>
  <cp:revision>34</cp:revision>
  <dcterms:created xsi:type="dcterms:W3CDTF">2017-08-29T06:09:35Z</dcterms:created>
  <dcterms:modified xsi:type="dcterms:W3CDTF">2017-08-31T08:10:13Z</dcterms:modified>
</cp:coreProperties>
</file>