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490" r:id="rId2"/>
    <p:sldId id="491" r:id="rId3"/>
    <p:sldId id="492" r:id="rId4"/>
    <p:sldId id="493" r:id="rId5"/>
    <p:sldId id="494" r:id="rId6"/>
    <p:sldId id="496" r:id="rId7"/>
    <p:sldId id="498" r:id="rId8"/>
    <p:sldId id="573" r:id="rId9"/>
    <p:sldId id="574" r:id="rId10"/>
    <p:sldId id="500" r:id="rId11"/>
    <p:sldId id="505" r:id="rId12"/>
    <p:sldId id="506" r:id="rId13"/>
    <p:sldId id="507" r:id="rId14"/>
    <p:sldId id="508" r:id="rId15"/>
    <p:sldId id="509" r:id="rId16"/>
    <p:sldId id="510" r:id="rId17"/>
    <p:sldId id="511" r:id="rId18"/>
    <p:sldId id="512" r:id="rId19"/>
    <p:sldId id="513" r:id="rId20"/>
    <p:sldId id="576" r:id="rId21"/>
    <p:sldId id="518" r:id="rId22"/>
    <p:sldId id="519" r:id="rId23"/>
    <p:sldId id="520" r:id="rId24"/>
    <p:sldId id="521" r:id="rId25"/>
    <p:sldId id="522" r:id="rId26"/>
    <p:sldId id="523" r:id="rId27"/>
    <p:sldId id="524" r:id="rId28"/>
    <p:sldId id="525" r:id="rId29"/>
    <p:sldId id="526" r:id="rId30"/>
    <p:sldId id="527" r:id="rId31"/>
    <p:sldId id="570" r:id="rId32"/>
    <p:sldId id="565" r:id="rId33"/>
    <p:sldId id="567" r:id="rId34"/>
    <p:sldId id="568" r:id="rId35"/>
    <p:sldId id="569" r:id="rId36"/>
    <p:sldId id="530" r:id="rId37"/>
    <p:sldId id="533" r:id="rId38"/>
    <p:sldId id="534" r:id="rId39"/>
    <p:sldId id="543" r:id="rId40"/>
    <p:sldId id="544" r:id="rId41"/>
    <p:sldId id="552" r:id="rId42"/>
    <p:sldId id="553" r:id="rId43"/>
    <p:sldId id="545" r:id="rId44"/>
    <p:sldId id="549" r:id="rId45"/>
    <p:sldId id="395" r:id="rId46"/>
    <p:sldId id="532" r:id="rId47"/>
    <p:sldId id="397" r:id="rId48"/>
    <p:sldId id="398" r:id="rId49"/>
    <p:sldId id="399" r:id="rId50"/>
    <p:sldId id="401" r:id="rId51"/>
    <p:sldId id="402" r:id="rId52"/>
    <p:sldId id="403" r:id="rId53"/>
    <p:sldId id="404" r:id="rId54"/>
    <p:sldId id="558" r:id="rId55"/>
    <p:sldId id="556" r:id="rId56"/>
    <p:sldId id="557" r:id="rId57"/>
    <p:sldId id="555" r:id="rId58"/>
    <p:sldId id="560" r:id="rId59"/>
    <p:sldId id="561" r:id="rId60"/>
    <p:sldId id="562" r:id="rId61"/>
    <p:sldId id="563" r:id="rId62"/>
    <p:sldId id="564" r:id="rId63"/>
    <p:sldId id="484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0" autoAdjust="0"/>
    <p:restoredTop sz="94918" autoAdjust="0"/>
  </p:normalViewPr>
  <p:slideViewPr>
    <p:cSldViewPr>
      <p:cViewPr>
        <p:scale>
          <a:sx n="91" d="100"/>
          <a:sy n="91" d="100"/>
        </p:scale>
        <p:origin x="-96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FF8962-D4E5-4BFD-BF72-9CC1950ED0E8}" type="doc">
      <dgm:prSet loTypeId="urn:microsoft.com/office/officeart/2005/8/layout/chart3" loCatId="cycle" qsTypeId="urn:microsoft.com/office/officeart/2005/8/quickstyle/3d4" qsCatId="3D" csTypeId="urn:microsoft.com/office/officeart/2005/8/colors/colorful5" csCatId="colorful" phldr="1"/>
      <dgm:spPr/>
    </dgm:pt>
    <dgm:pt modelId="{AB08C5A3-9CDC-4FFB-9FCE-3EDD01441AC4}">
      <dgm:prSet phldrT="[Текст]" custT="1"/>
      <dgm:spPr>
        <a:solidFill>
          <a:srgbClr val="00B0F0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sz="1100" b="1" dirty="0" smtClean="0">
              <a:solidFill>
                <a:schemeClr val="tx2"/>
              </a:solidFill>
            </a:rPr>
            <a:t>Артериаль-ное давление 120/80</a:t>
          </a:r>
          <a:endParaRPr lang="ru-RU" sz="1100" b="1" dirty="0">
            <a:solidFill>
              <a:schemeClr val="tx2"/>
            </a:solidFill>
          </a:endParaRPr>
        </a:p>
      </dgm:t>
    </dgm:pt>
    <dgm:pt modelId="{779ED05C-69E0-45C9-AF12-E0DB6718A37A}" type="parTrans" cxnId="{A2EEA041-53E7-45B6-A47A-F98E0F08B18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5AB0AC32-2797-4394-A2E3-055B0A38C470}" type="sibTrans" cxnId="{A2EEA041-53E7-45B6-A47A-F98E0F08B186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11783708-3DBD-42DD-A123-D181EF5EFF9F}">
      <dgm:prSet phldrT="[Текст]" phldr="1"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1486714F-52FC-479D-A172-E66BFC030956}" type="parTrans" cxnId="{4735CE69-946E-481E-A656-CDDDF758614C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21E75B97-1F5A-40EE-9338-FCFACC4308B9}" type="sibTrans" cxnId="{4735CE69-946E-481E-A656-CDDDF758614C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98A198CA-9F0A-447C-B841-1CF53A2926BD}">
      <dgm:prSet phldrT="[Текст]" phldr="1"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FD2B415A-DAF7-4571-B946-1F2F1AE980BC}" type="parTrans" cxnId="{466993AF-F7E7-4552-9241-3EAA7FBD222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12998298-1B2E-4C0B-80F0-9EA9F596872E}" type="sibTrans" cxnId="{466993AF-F7E7-4552-9241-3EAA7FBD222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3594FAF4-C84E-41DE-8298-9A0B35F17426}">
      <dgm:prSet phldrT="[Текст]" custT="1"/>
      <dgm:spPr>
        <a:solidFill>
          <a:srgbClr val="7030A0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Показатель холестерина до 6,5</a:t>
          </a:r>
          <a:endParaRPr lang="ru-RU" sz="1100" b="1" dirty="0">
            <a:solidFill>
              <a:schemeClr val="bg1"/>
            </a:solidFill>
          </a:endParaRPr>
        </a:p>
      </dgm:t>
    </dgm:pt>
    <dgm:pt modelId="{47648362-9364-4C1C-B730-FD79DE5767A4}" type="parTrans" cxnId="{25C988AC-370E-4C92-B540-2ECF693FD39B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EF69560F-3363-4EE8-890F-8DCCEA51786B}" type="sibTrans" cxnId="{25C988AC-370E-4C92-B540-2ECF693FD39B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1C4DB375-17BF-48D8-A090-E739DF2D86ED}">
      <dgm:prSet phldrT="[Текст]" custT="1"/>
      <dgm:spPr>
        <a:solidFill>
          <a:srgbClr val="0000FF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Число сердечных сокращений 65-75</a:t>
          </a:r>
          <a:endParaRPr lang="ru-RU" sz="1100" b="1" dirty="0">
            <a:solidFill>
              <a:schemeClr val="bg1"/>
            </a:solidFill>
          </a:endParaRPr>
        </a:p>
      </dgm:t>
    </dgm:pt>
    <dgm:pt modelId="{A88AA76D-15CA-4F6C-A962-3312F34CFA08}" type="parTrans" cxnId="{711C9AA8-111C-4C6B-AF3F-5C2EF5C5FA10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8BC0F45C-ACF2-44D7-864D-840420204007}" type="sibTrans" cxnId="{711C9AA8-111C-4C6B-AF3F-5C2EF5C5FA10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9E1814A4-1728-4F9B-818C-F7C75D366D5A}">
      <dgm:prSet phldrT="[Текст]" custT="1"/>
      <dgm:spPr>
        <a:solidFill>
          <a:srgbClr val="009900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Гемоглобин</a:t>
          </a:r>
        </a:p>
        <a:p>
          <a:r>
            <a:rPr lang="ru-RU" sz="1100" b="1" dirty="0" smtClean="0">
              <a:solidFill>
                <a:schemeClr val="bg1"/>
              </a:solidFill>
            </a:rPr>
            <a:t>120-160</a:t>
          </a:r>
          <a:endParaRPr lang="ru-RU" sz="1100" b="1" dirty="0">
            <a:solidFill>
              <a:schemeClr val="bg1"/>
            </a:solidFill>
          </a:endParaRPr>
        </a:p>
      </dgm:t>
    </dgm:pt>
    <dgm:pt modelId="{50FDF363-0B85-4AF6-9F7F-D9927F5B92E0}" type="parTrans" cxnId="{E791513D-900A-438D-B955-D1CF80878D9B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F5F60D32-0B33-4924-8933-0CA3B5F0EF96}" type="sibTrans" cxnId="{E791513D-900A-438D-B955-D1CF80878D9B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6468DD93-BD74-4EAA-88AB-A0DC3CAF053C}">
      <dgm:prSet phldrT="[Текст]" custT="1"/>
      <dgm:spPr>
        <a:solidFill>
          <a:srgbClr val="CC0099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sz="1100" b="1" dirty="0" smtClean="0">
              <a:solidFill>
                <a:schemeClr val="bg1"/>
              </a:solidFill>
            </a:rPr>
            <a:t>Сахар </a:t>
          </a:r>
          <a:br>
            <a:rPr lang="ru-RU" sz="1100" b="1" dirty="0" smtClean="0">
              <a:solidFill>
                <a:schemeClr val="bg1"/>
              </a:solidFill>
            </a:rPr>
          </a:br>
          <a:r>
            <a:rPr lang="ru-RU" sz="1100" b="1" dirty="0" smtClean="0">
              <a:solidFill>
                <a:schemeClr val="bg1"/>
              </a:solidFill>
            </a:rPr>
            <a:t>в крови </a:t>
          </a:r>
          <a:br>
            <a:rPr lang="ru-RU" sz="1100" b="1" dirty="0" smtClean="0">
              <a:solidFill>
                <a:schemeClr val="bg1"/>
              </a:solidFill>
            </a:rPr>
          </a:br>
          <a:r>
            <a:rPr lang="ru-RU" sz="1100" b="1" dirty="0" smtClean="0">
              <a:solidFill>
                <a:schemeClr val="bg1"/>
              </a:solidFill>
            </a:rPr>
            <a:t>3,5-5,5</a:t>
          </a:r>
          <a:endParaRPr lang="ru-RU" sz="1100" b="1" dirty="0">
            <a:solidFill>
              <a:schemeClr val="bg1"/>
            </a:solidFill>
          </a:endParaRPr>
        </a:p>
      </dgm:t>
    </dgm:pt>
    <dgm:pt modelId="{61DBF201-66C2-451C-891A-35D29E5A900A}" type="parTrans" cxnId="{650DBC57-7537-467D-BCA4-4ED1D0419DAD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0793241F-A665-4920-81FE-0499E9B8DFED}" type="sibTrans" cxnId="{650DBC57-7537-467D-BCA4-4ED1D0419DAD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3DE9D881-FCFF-41E9-9177-FBF69CD592CE}">
      <dgm:prSet phldrT="[Текст]" custT="1"/>
      <dgm:spPr>
        <a:solidFill>
          <a:srgbClr val="FFFF00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sz="1100" b="1" dirty="0" smtClean="0">
              <a:solidFill>
                <a:schemeClr val="tx2"/>
              </a:solidFill>
            </a:rPr>
            <a:t>Температура тела =36,6</a:t>
          </a:r>
          <a:endParaRPr lang="ru-RU" sz="1100" b="1" dirty="0">
            <a:solidFill>
              <a:schemeClr val="tx2"/>
            </a:solidFill>
          </a:endParaRPr>
        </a:p>
      </dgm:t>
    </dgm:pt>
    <dgm:pt modelId="{FAD91E1C-1DEC-4E29-9E7E-D5C0FB26C213}" type="parTrans" cxnId="{1FF253C9-A7C6-4E40-9E6C-5D2F8A5DD8F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ACF198FD-DEF6-4D4D-8F6D-95B901BDB4E8}" type="sibTrans" cxnId="{1FF253C9-A7C6-4E40-9E6C-5D2F8A5DD8FF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EABCEF74-450B-430D-8438-6B39966DF9D7}">
      <dgm:prSet phldrT="[Текст]"/>
      <dgm:spPr>
        <a:solidFill>
          <a:srgbClr val="FF0000"/>
        </a:solidFill>
        <a:scene3d>
          <a:camera prst="orthographicFront"/>
          <a:lightRig rig="chilly" dir="t"/>
        </a:scene3d>
        <a:sp3d>
          <a:bevelT/>
        </a:sp3d>
      </dgm:spPr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Вес= рост-100</a:t>
          </a:r>
          <a:endParaRPr lang="ru-RU" b="1" dirty="0">
            <a:solidFill>
              <a:schemeClr val="bg1"/>
            </a:solidFill>
          </a:endParaRPr>
        </a:p>
      </dgm:t>
    </dgm:pt>
    <dgm:pt modelId="{BFFB0F34-01AB-4D42-A143-BE66F312A4E1}" type="parTrans" cxnId="{1E167A8B-607A-42E9-97E3-0A418741ED9B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B1A2D89B-A2C2-440D-ABF5-1606D8581345}" type="sibTrans" cxnId="{1E167A8B-607A-42E9-97E3-0A418741ED9B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C42E4220-768F-4718-BAD4-AAC55B5F1648}">
      <dgm:prSet phldrT="[Текст]"/>
      <dgm:spPr/>
      <dgm:t>
        <a:bodyPr/>
        <a:lstStyle/>
        <a:p>
          <a:endParaRPr lang="ru-RU"/>
        </a:p>
      </dgm:t>
    </dgm:pt>
    <dgm:pt modelId="{A7478BE2-67EA-4B7B-87EF-112D81660755}" type="parTrans" cxnId="{261DDF1F-C4D5-4851-920D-2DED2BD70DE3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6E43EFB0-CDA2-4E6A-8C33-ABD729379BDC}" type="sibTrans" cxnId="{261DDF1F-C4D5-4851-920D-2DED2BD70DE3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2CB7F9BE-5E31-46F6-8F73-AFB897937A09}">
      <dgm:prSet phldrT="[Текст]"/>
      <dgm:spPr/>
      <dgm:t>
        <a:bodyPr/>
        <a:lstStyle/>
        <a:p>
          <a:endParaRPr lang="ru-RU"/>
        </a:p>
      </dgm:t>
    </dgm:pt>
    <dgm:pt modelId="{031ED74A-9BA5-400F-A568-7DF7C303188C}" type="parTrans" cxnId="{3F29C45D-1232-46F1-90A8-28E3F945D449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DDC72C35-EF4B-4EF7-A42E-3CABAF693207}" type="sibTrans" cxnId="{3F29C45D-1232-46F1-90A8-28E3F945D449}">
      <dgm:prSet/>
      <dgm:spPr/>
      <dgm:t>
        <a:bodyPr/>
        <a:lstStyle/>
        <a:p>
          <a:endParaRPr lang="ru-RU">
            <a:solidFill>
              <a:schemeClr val="tx2"/>
            </a:solidFill>
          </a:endParaRPr>
        </a:p>
      </dgm:t>
    </dgm:pt>
    <dgm:pt modelId="{EDD41433-F246-4402-84F4-D5BD00F02B40}" type="pres">
      <dgm:prSet presAssocID="{56FF8962-D4E5-4BFD-BF72-9CC1950ED0E8}" presName="compositeShape" presStyleCnt="0">
        <dgm:presLayoutVars>
          <dgm:chMax val="7"/>
          <dgm:dir/>
          <dgm:resizeHandles val="exact"/>
        </dgm:presLayoutVars>
      </dgm:prSet>
      <dgm:spPr/>
    </dgm:pt>
    <dgm:pt modelId="{F3896C85-188B-4F25-BB38-E8442C79C525}" type="pres">
      <dgm:prSet presAssocID="{56FF8962-D4E5-4BFD-BF72-9CC1950ED0E8}" presName="wedge1" presStyleLbl="node1" presStyleIdx="0" presStyleCnt="7" custScaleX="110315" custScaleY="111018" custLinFactNeighborX="0" custLinFactNeighborY="1529"/>
      <dgm:spPr/>
      <dgm:t>
        <a:bodyPr/>
        <a:lstStyle/>
        <a:p>
          <a:endParaRPr lang="ru-RU"/>
        </a:p>
      </dgm:t>
    </dgm:pt>
    <dgm:pt modelId="{132BD5A0-4C8D-44C5-BD27-91CFD5CE1938}" type="pres">
      <dgm:prSet presAssocID="{56FF8962-D4E5-4BFD-BF72-9CC1950ED0E8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256F1-62BF-4E07-A2D7-50AA87286CFE}" type="pres">
      <dgm:prSet presAssocID="{56FF8962-D4E5-4BFD-BF72-9CC1950ED0E8}" presName="wedge2" presStyleLbl="node1" presStyleIdx="1" presStyleCnt="7" custScaleX="118614" custScaleY="107494" custLinFactNeighborX="3124" custLinFactNeighborY="-3123"/>
      <dgm:spPr/>
      <dgm:t>
        <a:bodyPr/>
        <a:lstStyle/>
        <a:p>
          <a:endParaRPr lang="ru-RU"/>
        </a:p>
      </dgm:t>
    </dgm:pt>
    <dgm:pt modelId="{893DD646-FA56-43B8-98FC-C9D80E0F174B}" type="pres">
      <dgm:prSet presAssocID="{56FF8962-D4E5-4BFD-BF72-9CC1950ED0E8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1885D7-58D3-4CF4-A848-ACF93D929669}" type="pres">
      <dgm:prSet presAssocID="{56FF8962-D4E5-4BFD-BF72-9CC1950ED0E8}" presName="wedge3" presStyleLbl="node1" presStyleIdx="2" presStyleCnt="7" custScaleX="118615" custScaleY="111657" custLinFactNeighborX="2778" custLinFactNeighborY="-2082"/>
      <dgm:spPr/>
      <dgm:t>
        <a:bodyPr/>
        <a:lstStyle/>
        <a:p>
          <a:endParaRPr lang="ru-RU"/>
        </a:p>
      </dgm:t>
    </dgm:pt>
    <dgm:pt modelId="{A3555F4F-5B97-41F7-8D47-3617999A79E3}" type="pres">
      <dgm:prSet presAssocID="{56FF8962-D4E5-4BFD-BF72-9CC1950ED0E8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04B931-3F4F-4129-9F57-C2A0B36A573A}" type="pres">
      <dgm:prSet presAssocID="{56FF8962-D4E5-4BFD-BF72-9CC1950ED0E8}" presName="wedge4" presStyleLbl="node1" presStyleIdx="3" presStyleCnt="7" custScaleX="231074" custScaleY="109408" custLinFactNeighborX="1879" custLinFactNeighborY="-2072"/>
      <dgm:spPr/>
      <dgm:t>
        <a:bodyPr/>
        <a:lstStyle/>
        <a:p>
          <a:endParaRPr lang="ru-RU"/>
        </a:p>
      </dgm:t>
    </dgm:pt>
    <dgm:pt modelId="{A58D4D9C-93AE-4C17-805C-485BC30439DA}" type="pres">
      <dgm:prSet presAssocID="{56FF8962-D4E5-4BFD-BF72-9CC1950ED0E8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6D458-423D-40FC-9000-4544702B8EF4}" type="pres">
      <dgm:prSet presAssocID="{56FF8962-D4E5-4BFD-BF72-9CC1950ED0E8}" presName="wedge5" presStyleLbl="node1" presStyleIdx="4" presStyleCnt="7" custScaleX="113927" custScaleY="114563" custLinFactNeighborX="348" custLinFactNeighborY="-1389"/>
      <dgm:spPr/>
      <dgm:t>
        <a:bodyPr/>
        <a:lstStyle/>
        <a:p>
          <a:endParaRPr lang="ru-RU"/>
        </a:p>
      </dgm:t>
    </dgm:pt>
    <dgm:pt modelId="{7DFC5F57-C621-4501-A468-50BFE32D0B3D}" type="pres">
      <dgm:prSet presAssocID="{56FF8962-D4E5-4BFD-BF72-9CC1950ED0E8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07B485-3D68-4059-9A4F-FEAB159524E8}" type="pres">
      <dgm:prSet presAssocID="{56FF8962-D4E5-4BFD-BF72-9CC1950ED0E8}" presName="wedge6" presStyleLbl="node1" presStyleIdx="5" presStyleCnt="7" custScaleX="113238" custScaleY="99856" custLinFactNeighborX="1040" custLinFactNeighborY="-2777"/>
      <dgm:spPr/>
      <dgm:t>
        <a:bodyPr/>
        <a:lstStyle/>
        <a:p>
          <a:endParaRPr lang="ru-RU"/>
        </a:p>
      </dgm:t>
    </dgm:pt>
    <dgm:pt modelId="{637FDBE4-594C-458C-A108-2552A6C9E95D}" type="pres">
      <dgm:prSet presAssocID="{56FF8962-D4E5-4BFD-BF72-9CC1950ED0E8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DDB902-EE31-45E5-B378-B922F398063A}" type="pres">
      <dgm:prSet presAssocID="{56FF8962-D4E5-4BFD-BF72-9CC1950ED0E8}" presName="wedge7" presStyleLbl="node1" presStyleIdx="6" presStyleCnt="7" custScaleX="104730" custScaleY="110398" custLinFactNeighborX="1388" custLinFactNeighborY="-3818"/>
      <dgm:spPr/>
      <dgm:t>
        <a:bodyPr/>
        <a:lstStyle/>
        <a:p>
          <a:endParaRPr lang="ru-RU"/>
        </a:p>
      </dgm:t>
    </dgm:pt>
    <dgm:pt modelId="{C723AAB8-30DF-4539-8202-BC7F2C75D6E7}" type="pres">
      <dgm:prSet presAssocID="{56FF8962-D4E5-4BFD-BF72-9CC1950ED0E8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E167A8B-607A-42E9-97E3-0A418741ED9B}" srcId="{56FF8962-D4E5-4BFD-BF72-9CC1950ED0E8}" destId="{EABCEF74-450B-430D-8438-6B39966DF9D7}" srcOrd="6" destOrd="0" parTransId="{BFFB0F34-01AB-4D42-A143-BE66F312A4E1}" sibTransId="{B1A2D89B-A2C2-440D-ABF5-1606D8581345}"/>
    <dgm:cxn modelId="{A2EEA041-53E7-45B6-A47A-F98E0F08B186}" srcId="{56FF8962-D4E5-4BFD-BF72-9CC1950ED0E8}" destId="{AB08C5A3-9CDC-4FFB-9FCE-3EDD01441AC4}" srcOrd="0" destOrd="0" parTransId="{779ED05C-69E0-45C9-AF12-E0DB6718A37A}" sibTransId="{5AB0AC32-2797-4394-A2E3-055B0A38C470}"/>
    <dgm:cxn modelId="{3F29C45D-1232-46F1-90A8-28E3F945D449}" srcId="{56FF8962-D4E5-4BFD-BF72-9CC1950ED0E8}" destId="{2CB7F9BE-5E31-46F6-8F73-AFB897937A09}" srcOrd="8" destOrd="0" parTransId="{031ED74A-9BA5-400F-A568-7DF7C303188C}" sibTransId="{DDC72C35-EF4B-4EF7-A42E-3CABAF693207}"/>
    <dgm:cxn modelId="{E791513D-900A-438D-B955-D1CF80878D9B}" srcId="{56FF8962-D4E5-4BFD-BF72-9CC1950ED0E8}" destId="{9E1814A4-1728-4F9B-818C-F7C75D366D5A}" srcOrd="3" destOrd="0" parTransId="{50FDF363-0B85-4AF6-9F7F-D9927F5B92E0}" sibTransId="{F5F60D32-0B33-4924-8933-0CA3B5F0EF96}"/>
    <dgm:cxn modelId="{9E6494B2-E3FE-4B26-AE4F-BB39490C77C6}" type="presOf" srcId="{1C4DB375-17BF-48D8-A090-E739DF2D86ED}" destId="{A3555F4F-5B97-41F7-8D47-3617999A79E3}" srcOrd="1" destOrd="0" presId="urn:microsoft.com/office/officeart/2005/8/layout/chart3"/>
    <dgm:cxn modelId="{3BD6FD03-6BD0-4145-BE14-0A520174A8C8}" type="presOf" srcId="{6468DD93-BD74-4EAA-88AB-A0DC3CAF053C}" destId="{7DFC5F57-C621-4501-A468-50BFE32D0B3D}" srcOrd="1" destOrd="0" presId="urn:microsoft.com/office/officeart/2005/8/layout/chart3"/>
    <dgm:cxn modelId="{D69A5CD7-D065-43D0-8F37-2EB94EFA1A4A}" type="presOf" srcId="{EABCEF74-450B-430D-8438-6B39966DF9D7}" destId="{C723AAB8-30DF-4539-8202-BC7F2C75D6E7}" srcOrd="1" destOrd="0" presId="urn:microsoft.com/office/officeart/2005/8/layout/chart3"/>
    <dgm:cxn modelId="{C1D1DD81-33F9-47CD-A751-D39229B84F4D}" type="presOf" srcId="{3594FAF4-C84E-41DE-8298-9A0B35F17426}" destId="{893DD646-FA56-43B8-98FC-C9D80E0F174B}" srcOrd="1" destOrd="0" presId="urn:microsoft.com/office/officeart/2005/8/layout/chart3"/>
    <dgm:cxn modelId="{72B6A3DE-3548-4662-90B9-9B6DC7F3A294}" type="presOf" srcId="{56FF8962-D4E5-4BFD-BF72-9CC1950ED0E8}" destId="{EDD41433-F246-4402-84F4-D5BD00F02B40}" srcOrd="0" destOrd="0" presId="urn:microsoft.com/office/officeart/2005/8/layout/chart3"/>
    <dgm:cxn modelId="{7A2A3441-2A42-4C39-B4E3-69CB3689E6E2}" type="presOf" srcId="{6468DD93-BD74-4EAA-88AB-A0DC3CAF053C}" destId="{28D6D458-423D-40FC-9000-4544702B8EF4}" srcOrd="0" destOrd="0" presId="urn:microsoft.com/office/officeart/2005/8/layout/chart3"/>
    <dgm:cxn modelId="{EA50FAAE-F3E7-4AC7-96E1-4BAE8A02E175}" type="presOf" srcId="{AB08C5A3-9CDC-4FFB-9FCE-3EDD01441AC4}" destId="{132BD5A0-4C8D-44C5-BD27-91CFD5CE1938}" srcOrd="1" destOrd="0" presId="urn:microsoft.com/office/officeart/2005/8/layout/chart3"/>
    <dgm:cxn modelId="{711C9AA8-111C-4C6B-AF3F-5C2EF5C5FA10}" srcId="{56FF8962-D4E5-4BFD-BF72-9CC1950ED0E8}" destId="{1C4DB375-17BF-48D8-A090-E739DF2D86ED}" srcOrd="2" destOrd="0" parTransId="{A88AA76D-15CA-4F6C-A962-3312F34CFA08}" sibTransId="{8BC0F45C-ACF2-44D7-864D-840420204007}"/>
    <dgm:cxn modelId="{889A8CFF-23CC-48E0-9960-DD1EDB7357D1}" type="presOf" srcId="{3DE9D881-FCFF-41E9-9177-FBF69CD592CE}" destId="{3B07B485-3D68-4059-9A4F-FEAB159524E8}" srcOrd="0" destOrd="0" presId="urn:microsoft.com/office/officeart/2005/8/layout/chart3"/>
    <dgm:cxn modelId="{1D4FEA3C-A039-4519-A1D9-C538343DE337}" type="presOf" srcId="{3594FAF4-C84E-41DE-8298-9A0B35F17426}" destId="{A67256F1-62BF-4E07-A2D7-50AA87286CFE}" srcOrd="0" destOrd="0" presId="urn:microsoft.com/office/officeart/2005/8/layout/chart3"/>
    <dgm:cxn modelId="{25C988AC-370E-4C92-B540-2ECF693FD39B}" srcId="{56FF8962-D4E5-4BFD-BF72-9CC1950ED0E8}" destId="{3594FAF4-C84E-41DE-8298-9A0B35F17426}" srcOrd="1" destOrd="0" parTransId="{47648362-9364-4C1C-B730-FD79DE5767A4}" sibTransId="{EF69560F-3363-4EE8-890F-8DCCEA51786B}"/>
    <dgm:cxn modelId="{13CA94B2-5033-4C72-90CD-54788CD7AD97}" type="presOf" srcId="{AB08C5A3-9CDC-4FFB-9FCE-3EDD01441AC4}" destId="{F3896C85-188B-4F25-BB38-E8442C79C525}" srcOrd="0" destOrd="0" presId="urn:microsoft.com/office/officeart/2005/8/layout/chart3"/>
    <dgm:cxn modelId="{1FF253C9-A7C6-4E40-9E6C-5D2F8A5DD8FF}" srcId="{56FF8962-D4E5-4BFD-BF72-9CC1950ED0E8}" destId="{3DE9D881-FCFF-41E9-9177-FBF69CD592CE}" srcOrd="5" destOrd="0" parTransId="{FAD91E1C-1DEC-4E29-9E7E-D5C0FB26C213}" sibTransId="{ACF198FD-DEF6-4D4D-8F6D-95B901BDB4E8}"/>
    <dgm:cxn modelId="{4735CE69-946E-481E-A656-CDDDF758614C}" srcId="{56FF8962-D4E5-4BFD-BF72-9CC1950ED0E8}" destId="{11783708-3DBD-42DD-A123-D181EF5EFF9F}" srcOrd="9" destOrd="0" parTransId="{1486714F-52FC-479D-A172-E66BFC030956}" sibTransId="{21E75B97-1F5A-40EE-9338-FCFACC4308B9}"/>
    <dgm:cxn modelId="{F43E237D-A007-496B-A887-FB764D8F60E9}" type="presOf" srcId="{1C4DB375-17BF-48D8-A090-E739DF2D86ED}" destId="{5A1885D7-58D3-4CF4-A848-ACF93D929669}" srcOrd="0" destOrd="0" presId="urn:microsoft.com/office/officeart/2005/8/layout/chart3"/>
    <dgm:cxn modelId="{09A1A98A-CF94-41DD-AD1E-F3A3FEE434CC}" type="presOf" srcId="{9E1814A4-1728-4F9B-818C-F7C75D366D5A}" destId="{8E04B931-3F4F-4129-9F57-C2A0B36A573A}" srcOrd="0" destOrd="0" presId="urn:microsoft.com/office/officeart/2005/8/layout/chart3"/>
    <dgm:cxn modelId="{650DBC57-7537-467D-BCA4-4ED1D0419DAD}" srcId="{56FF8962-D4E5-4BFD-BF72-9CC1950ED0E8}" destId="{6468DD93-BD74-4EAA-88AB-A0DC3CAF053C}" srcOrd="4" destOrd="0" parTransId="{61DBF201-66C2-451C-891A-35D29E5A900A}" sibTransId="{0793241F-A665-4920-81FE-0499E9B8DFED}"/>
    <dgm:cxn modelId="{6843E8C8-71FF-41F1-A603-55D16D38BBF8}" type="presOf" srcId="{9E1814A4-1728-4F9B-818C-F7C75D366D5A}" destId="{A58D4D9C-93AE-4C17-805C-485BC30439DA}" srcOrd="1" destOrd="0" presId="urn:microsoft.com/office/officeart/2005/8/layout/chart3"/>
    <dgm:cxn modelId="{2A3A74A0-922F-4072-8F55-A404793503A5}" type="presOf" srcId="{EABCEF74-450B-430D-8438-6B39966DF9D7}" destId="{1DDDB902-EE31-45E5-B378-B922F398063A}" srcOrd="0" destOrd="0" presId="urn:microsoft.com/office/officeart/2005/8/layout/chart3"/>
    <dgm:cxn modelId="{E1091AB2-7178-408A-9645-AFA0F6152EE1}" type="presOf" srcId="{3DE9D881-FCFF-41E9-9177-FBF69CD592CE}" destId="{637FDBE4-594C-458C-A108-2552A6C9E95D}" srcOrd="1" destOrd="0" presId="urn:microsoft.com/office/officeart/2005/8/layout/chart3"/>
    <dgm:cxn modelId="{466993AF-F7E7-4552-9241-3EAA7FBD222F}" srcId="{56FF8962-D4E5-4BFD-BF72-9CC1950ED0E8}" destId="{98A198CA-9F0A-447C-B841-1CF53A2926BD}" srcOrd="10" destOrd="0" parTransId="{FD2B415A-DAF7-4571-B946-1F2F1AE980BC}" sibTransId="{12998298-1B2E-4C0B-80F0-9EA9F596872E}"/>
    <dgm:cxn modelId="{261DDF1F-C4D5-4851-920D-2DED2BD70DE3}" srcId="{56FF8962-D4E5-4BFD-BF72-9CC1950ED0E8}" destId="{C42E4220-768F-4718-BAD4-AAC55B5F1648}" srcOrd="7" destOrd="0" parTransId="{A7478BE2-67EA-4B7B-87EF-112D81660755}" sibTransId="{6E43EFB0-CDA2-4E6A-8C33-ABD729379BDC}"/>
    <dgm:cxn modelId="{47C46B3B-A7AB-4E03-95F7-01A5C5A3AE56}" type="presParOf" srcId="{EDD41433-F246-4402-84F4-D5BD00F02B40}" destId="{F3896C85-188B-4F25-BB38-E8442C79C525}" srcOrd="0" destOrd="0" presId="urn:microsoft.com/office/officeart/2005/8/layout/chart3"/>
    <dgm:cxn modelId="{7A3D89E4-F717-4AB2-8530-82614AF0EAFA}" type="presParOf" srcId="{EDD41433-F246-4402-84F4-D5BD00F02B40}" destId="{132BD5A0-4C8D-44C5-BD27-91CFD5CE1938}" srcOrd="1" destOrd="0" presId="urn:microsoft.com/office/officeart/2005/8/layout/chart3"/>
    <dgm:cxn modelId="{BBC37557-4010-431B-987A-4982DD986342}" type="presParOf" srcId="{EDD41433-F246-4402-84F4-D5BD00F02B40}" destId="{A67256F1-62BF-4E07-A2D7-50AA87286CFE}" srcOrd="2" destOrd="0" presId="urn:microsoft.com/office/officeart/2005/8/layout/chart3"/>
    <dgm:cxn modelId="{4F3E3593-520A-44B4-BA93-B3928E2D0F48}" type="presParOf" srcId="{EDD41433-F246-4402-84F4-D5BD00F02B40}" destId="{893DD646-FA56-43B8-98FC-C9D80E0F174B}" srcOrd="3" destOrd="0" presId="urn:microsoft.com/office/officeart/2005/8/layout/chart3"/>
    <dgm:cxn modelId="{21A4A43A-674A-4D4E-A208-F1D692585071}" type="presParOf" srcId="{EDD41433-F246-4402-84F4-D5BD00F02B40}" destId="{5A1885D7-58D3-4CF4-A848-ACF93D929669}" srcOrd="4" destOrd="0" presId="urn:microsoft.com/office/officeart/2005/8/layout/chart3"/>
    <dgm:cxn modelId="{9C25A169-1DBC-4D7E-9D3A-57B578A50499}" type="presParOf" srcId="{EDD41433-F246-4402-84F4-D5BD00F02B40}" destId="{A3555F4F-5B97-41F7-8D47-3617999A79E3}" srcOrd="5" destOrd="0" presId="urn:microsoft.com/office/officeart/2005/8/layout/chart3"/>
    <dgm:cxn modelId="{2B13F947-A60A-41F5-ADBF-4D617E600B6B}" type="presParOf" srcId="{EDD41433-F246-4402-84F4-D5BD00F02B40}" destId="{8E04B931-3F4F-4129-9F57-C2A0B36A573A}" srcOrd="6" destOrd="0" presId="urn:microsoft.com/office/officeart/2005/8/layout/chart3"/>
    <dgm:cxn modelId="{DE6BBBC2-03A5-41DF-92E4-814958F0582A}" type="presParOf" srcId="{EDD41433-F246-4402-84F4-D5BD00F02B40}" destId="{A58D4D9C-93AE-4C17-805C-485BC30439DA}" srcOrd="7" destOrd="0" presId="urn:microsoft.com/office/officeart/2005/8/layout/chart3"/>
    <dgm:cxn modelId="{BF7D12E7-B7C9-47DD-A85B-A138684BA586}" type="presParOf" srcId="{EDD41433-F246-4402-84F4-D5BD00F02B40}" destId="{28D6D458-423D-40FC-9000-4544702B8EF4}" srcOrd="8" destOrd="0" presId="urn:microsoft.com/office/officeart/2005/8/layout/chart3"/>
    <dgm:cxn modelId="{676F2197-365F-448E-A25F-7252CB145D4E}" type="presParOf" srcId="{EDD41433-F246-4402-84F4-D5BD00F02B40}" destId="{7DFC5F57-C621-4501-A468-50BFE32D0B3D}" srcOrd="9" destOrd="0" presId="urn:microsoft.com/office/officeart/2005/8/layout/chart3"/>
    <dgm:cxn modelId="{84051BF2-0268-4920-A66F-B8494EA35468}" type="presParOf" srcId="{EDD41433-F246-4402-84F4-D5BD00F02B40}" destId="{3B07B485-3D68-4059-9A4F-FEAB159524E8}" srcOrd="10" destOrd="0" presId="urn:microsoft.com/office/officeart/2005/8/layout/chart3"/>
    <dgm:cxn modelId="{25DF2F53-9150-49C6-A595-C0ECFC8BB13A}" type="presParOf" srcId="{EDD41433-F246-4402-84F4-D5BD00F02B40}" destId="{637FDBE4-594C-458C-A108-2552A6C9E95D}" srcOrd="11" destOrd="0" presId="urn:microsoft.com/office/officeart/2005/8/layout/chart3"/>
    <dgm:cxn modelId="{9E2DE334-4669-492E-8AB6-0DE853DAAEDD}" type="presParOf" srcId="{EDD41433-F246-4402-84F4-D5BD00F02B40}" destId="{1DDDB902-EE31-45E5-B378-B922F398063A}" srcOrd="12" destOrd="0" presId="urn:microsoft.com/office/officeart/2005/8/layout/chart3"/>
    <dgm:cxn modelId="{6BFA7820-34D9-41D5-AFE8-555240DCAEC9}" type="presParOf" srcId="{EDD41433-F246-4402-84F4-D5BD00F02B40}" destId="{C723AAB8-30DF-4539-8202-BC7F2C75D6E7}" srcOrd="13" destOrd="0" presId="urn:microsoft.com/office/officeart/2005/8/layout/chart3"/>
  </dgm:cxnLst>
  <dgm:bg/>
  <dgm:whole>
    <a:effectLst/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96C85-188B-4F25-BB38-E8442C79C525}">
      <dsp:nvSpPr>
        <dsp:cNvPr id="0" name=""/>
        <dsp:cNvSpPr/>
      </dsp:nvSpPr>
      <dsp:spPr>
        <a:xfrm>
          <a:off x="2116030" y="75237"/>
          <a:ext cx="4193965" cy="4220692"/>
        </a:xfrm>
        <a:prstGeom prst="pie">
          <a:avLst>
            <a:gd name="adj1" fmla="val 16200000"/>
            <a:gd name="adj2" fmla="val 19285716"/>
          </a:avLst>
        </a:prstGeom>
        <a:solidFill>
          <a:srgbClr val="00B0F0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</a:rPr>
            <a:t>Артериаль-ное давление 120/80</a:t>
          </a:r>
          <a:endParaRPr lang="ru-RU" sz="1100" b="1" kern="1200" dirty="0">
            <a:solidFill>
              <a:schemeClr val="tx2"/>
            </a:solidFill>
          </a:endParaRPr>
        </a:p>
      </dsp:txBody>
      <dsp:txXfrm>
        <a:off x="4254453" y="477208"/>
        <a:ext cx="1148347" cy="728571"/>
      </dsp:txXfrm>
    </dsp:sp>
    <dsp:sp modelId="{A67256F1-62BF-4E07-A2D7-50AA87286CFE}">
      <dsp:nvSpPr>
        <dsp:cNvPr id="0" name=""/>
        <dsp:cNvSpPr/>
      </dsp:nvSpPr>
      <dsp:spPr>
        <a:xfrm>
          <a:off x="1978829" y="169033"/>
          <a:ext cx="4509477" cy="4086716"/>
        </a:xfrm>
        <a:prstGeom prst="pie">
          <a:avLst>
            <a:gd name="adj1" fmla="val 19285716"/>
            <a:gd name="adj2" fmla="val 771428"/>
          </a:avLst>
        </a:prstGeom>
        <a:solidFill>
          <a:srgbClr val="7030A0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Показатель холестерина до 6,5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5065674" y="1628575"/>
        <a:ext cx="1309895" cy="754096"/>
      </dsp:txXfrm>
    </dsp:sp>
    <dsp:sp modelId="{5A1885D7-58D3-4CF4-A848-ACF93D929669}">
      <dsp:nvSpPr>
        <dsp:cNvPr id="0" name=""/>
        <dsp:cNvSpPr/>
      </dsp:nvSpPr>
      <dsp:spPr>
        <a:xfrm>
          <a:off x="1965656" y="129475"/>
          <a:ext cx="4509515" cy="4244985"/>
        </a:xfrm>
        <a:prstGeom prst="pie">
          <a:avLst>
            <a:gd name="adj1" fmla="val 771428"/>
            <a:gd name="adj2" fmla="val 3857143"/>
          </a:avLst>
        </a:prstGeom>
        <a:solidFill>
          <a:srgbClr val="0000FF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Число сердечных сокращений 65-75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4864630" y="2656252"/>
        <a:ext cx="1181063" cy="808568"/>
      </dsp:txXfrm>
    </dsp:sp>
    <dsp:sp modelId="{8E04B931-3F4F-4129-9F57-C2A0B36A573A}">
      <dsp:nvSpPr>
        <dsp:cNvPr id="0" name=""/>
        <dsp:cNvSpPr/>
      </dsp:nvSpPr>
      <dsp:spPr>
        <a:xfrm>
          <a:off x="-206259" y="172607"/>
          <a:ext cx="8784991" cy="4159483"/>
        </a:xfrm>
        <a:prstGeom prst="pie">
          <a:avLst>
            <a:gd name="adj1" fmla="val 3857226"/>
            <a:gd name="adj2" fmla="val 6942858"/>
          </a:avLst>
        </a:prstGeom>
        <a:solidFill>
          <a:srgbClr val="009900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Гемоглобин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120-160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3009674" y="3440772"/>
        <a:ext cx="2353122" cy="792282"/>
      </dsp:txXfrm>
    </dsp:sp>
    <dsp:sp modelId="{28D6D458-423D-40FC-9000-4544702B8EF4}">
      <dsp:nvSpPr>
        <dsp:cNvPr id="0" name=""/>
        <dsp:cNvSpPr/>
      </dsp:nvSpPr>
      <dsp:spPr>
        <a:xfrm>
          <a:off x="1962386" y="100581"/>
          <a:ext cx="4331286" cy="4355466"/>
        </a:xfrm>
        <a:prstGeom prst="pie">
          <a:avLst>
            <a:gd name="adj1" fmla="val 6942858"/>
            <a:gd name="adj2" fmla="val 10028574"/>
          </a:avLst>
        </a:prstGeom>
        <a:solidFill>
          <a:srgbClr val="CC0099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bg1"/>
              </a:solidFill>
            </a:rPr>
            <a:t>Сахар </a:t>
          </a:r>
          <a:br>
            <a:rPr lang="ru-RU" sz="1100" b="1" kern="1200" dirty="0" smtClean="0">
              <a:solidFill>
                <a:schemeClr val="bg1"/>
              </a:solidFill>
            </a:rPr>
          </a:br>
          <a:r>
            <a:rPr lang="ru-RU" sz="1100" b="1" kern="1200" dirty="0" smtClean="0">
              <a:solidFill>
                <a:schemeClr val="bg1"/>
              </a:solidFill>
            </a:rPr>
            <a:t>в крови </a:t>
          </a:r>
          <a:br>
            <a:rPr lang="ru-RU" sz="1100" b="1" kern="1200" dirty="0" smtClean="0">
              <a:solidFill>
                <a:schemeClr val="bg1"/>
              </a:solidFill>
            </a:rPr>
          </a:br>
          <a:r>
            <a:rPr lang="ru-RU" sz="1100" b="1" kern="1200" dirty="0" smtClean="0">
              <a:solidFill>
                <a:schemeClr val="bg1"/>
              </a:solidFill>
            </a:rPr>
            <a:t>3,5-5,5</a:t>
          </a:r>
          <a:endParaRPr lang="ru-RU" sz="1100" b="1" kern="1200" dirty="0">
            <a:solidFill>
              <a:schemeClr val="bg1"/>
            </a:solidFill>
          </a:endParaRPr>
        </a:p>
      </dsp:txBody>
      <dsp:txXfrm>
        <a:off x="2374890" y="2693121"/>
        <a:ext cx="1134384" cy="829612"/>
      </dsp:txXfrm>
    </dsp:sp>
    <dsp:sp modelId="{3B07B485-3D68-4059-9A4F-FEAB159524E8}">
      <dsp:nvSpPr>
        <dsp:cNvPr id="0" name=""/>
        <dsp:cNvSpPr/>
      </dsp:nvSpPr>
      <dsp:spPr>
        <a:xfrm>
          <a:off x="2001792" y="327378"/>
          <a:ext cx="4305092" cy="3796334"/>
        </a:xfrm>
        <a:prstGeom prst="pie">
          <a:avLst>
            <a:gd name="adj1" fmla="val 10028574"/>
            <a:gd name="adj2" fmla="val 13114284"/>
          </a:avLst>
        </a:prstGeom>
        <a:solidFill>
          <a:srgbClr val="FFFF00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2"/>
              </a:solidFill>
            </a:rPr>
            <a:t>Температура тела =36,6</a:t>
          </a:r>
          <a:endParaRPr lang="ru-RU" sz="1100" b="1" kern="1200" dirty="0">
            <a:solidFill>
              <a:schemeClr val="tx2"/>
            </a:solidFill>
          </a:endParaRPr>
        </a:p>
      </dsp:txBody>
      <dsp:txXfrm>
        <a:off x="2109419" y="1683212"/>
        <a:ext cx="1250526" cy="700514"/>
      </dsp:txXfrm>
    </dsp:sp>
    <dsp:sp modelId="{1DDDB902-EE31-45E5-B378-B922F398063A}">
      <dsp:nvSpPr>
        <dsp:cNvPr id="0" name=""/>
        <dsp:cNvSpPr/>
      </dsp:nvSpPr>
      <dsp:spPr>
        <a:xfrm>
          <a:off x="2176751" y="87408"/>
          <a:ext cx="3981634" cy="4197121"/>
        </a:xfrm>
        <a:prstGeom prst="pie">
          <a:avLst>
            <a:gd name="adj1" fmla="val 13114284"/>
            <a:gd name="adj2" fmla="val 16200000"/>
          </a:avLst>
        </a:prstGeom>
        <a:solidFill>
          <a:srgbClr val="FF0000"/>
        </a:solidFill>
        <a:ln>
          <a:noFill/>
        </a:ln>
        <a:effectLst/>
        <a:scene3d>
          <a:camera prst="orthographicFront"/>
          <a:lightRig rig="chilly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solidFill>
                <a:schemeClr val="bg1"/>
              </a:solidFill>
            </a:rPr>
            <a:t>Вес= рост-100</a:t>
          </a:r>
          <a:endParaRPr lang="ru-RU" sz="1900" b="1" kern="1200" dirty="0">
            <a:solidFill>
              <a:schemeClr val="bg1"/>
            </a:solidFill>
          </a:endParaRPr>
        </a:p>
      </dsp:txBody>
      <dsp:txXfrm>
        <a:off x="3039439" y="487134"/>
        <a:ext cx="1090209" cy="724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C081B-C547-48CE-8123-1556B9E80F6B}" type="datetimeFigureOut">
              <a:rPr lang="ru-RU" smtClean="0"/>
              <a:t>31.01.2017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BA134-83FE-4A3D-A4E3-9BA36E1ED6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104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08ECB8A8-F81E-45F0-B5CA-D22C6C2E5005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2969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70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8335956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06C3B92D-160D-4351-9EAB-83DF62932895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11571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1571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024820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3F15DEFA-12DA-4964-A912-F2FF6201AFAE}" type="slidenum">
              <a:rPr lang="ru-RU" altLang="ru-RU" smtClean="0"/>
              <a:pPr/>
              <a:t>20</a:t>
            </a:fld>
            <a:endParaRPr lang="ru-RU" altLang="ru-RU" smtClean="0"/>
          </a:p>
        </p:txBody>
      </p:sp>
      <p:sp>
        <p:nvSpPr>
          <p:cNvPr id="18435" name="Rectangle 1"/>
          <p:cNvSpPr>
            <a:spLocks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6" name="Rectangle 2"/>
          <p:cNvSpPr>
            <a:spLocks noChangeArrowheads="1"/>
          </p:cNvSpPr>
          <p:nvPr>
            <p:ph type="body" idx="1"/>
          </p:nvPr>
        </p:nvSpPr>
        <p:spPr bwMode="auto">
          <a:xfrm>
            <a:off x="679451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CBBD1226-52DC-44FB-B3E7-7B32E1556C66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3174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8236610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0C6F5D1C-B2E7-4A86-99DD-B2E55119AA9E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12390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390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66276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3DBA8845-532B-4384-8F05-1A6437F13BD4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1259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59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6626915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65916E61-D8ED-4D02-9769-AA0A87B3CC13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12800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2800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330698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90552611-E5EA-43DF-B7EE-8B2301CE4C0D}" type="slidenum">
              <a:rPr lang="pl-PL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41</a:t>
            </a:fld>
            <a:endParaRPr lang="pl-PL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819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2388" y="747713"/>
            <a:ext cx="4913312" cy="3684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6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4668314"/>
            <a:ext cx="6048375" cy="44231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4253782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/>
            <a:fld id="{22176660-1BFC-4A7B-B451-7FB4DE1F29EC}" type="slidenum">
              <a:rPr lang="pl-PL" altLang="ru-RU">
                <a:solidFill>
                  <a:srgbClr val="000000"/>
                </a:solidFill>
                <a:latin typeface="Times New Roman" pitchFamily="16" charset="0"/>
              </a:rPr>
              <a:pPr eaLnBrk="1"/>
              <a:t>42</a:t>
            </a:fld>
            <a:endParaRPr lang="pl-PL" altLang="ru-RU">
              <a:solidFill>
                <a:srgbClr val="000000"/>
              </a:solidFill>
              <a:latin typeface="Times New Roman" pitchFamily="16" charset="0"/>
            </a:endParaRPr>
          </a:p>
        </p:txBody>
      </p:sp>
      <p:sp>
        <p:nvSpPr>
          <p:cNvPr id="921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22388" y="747713"/>
            <a:ext cx="4913312" cy="3684587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220" name="Rectangle 2"/>
          <p:cNvSpPr txBox="1">
            <a:spLocks noGrp="1" noChangeArrowheads="1"/>
          </p:cNvSpPr>
          <p:nvPr>
            <p:ph type="body" idx="1"/>
          </p:nvPr>
        </p:nvSpPr>
        <p:spPr>
          <a:xfrm>
            <a:off x="755650" y="4668314"/>
            <a:ext cx="6048375" cy="4423151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301021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BE451E2C-F5EC-467B-82A1-7D03458F3A1E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1536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4900735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B977C3A6-62F2-47DC-AE46-C4BA0D06AD57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7475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3139422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22D886F5-269A-452F-905D-70CAE6076CB6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48131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08556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AF9E0FB1-BD73-4B45-BCD3-C3E580E8F159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9728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9728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173844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8E0CC813-0470-4FD2-B58A-84996113818B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101379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138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2371149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F822D1C3-E2B8-44F0-8CA1-29A7249497E8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103427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342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9079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5405E2A0-00C4-4ABB-917C-342231BDF7F0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105475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547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461104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0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fld id="{086D7ACF-18E1-482C-834D-023D41F3BE2D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107523" name="Rectangle 1"/>
          <p:cNvSpPr txBox="1"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17600" y="684213"/>
            <a:ext cx="4562475" cy="342265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0752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9450" y="4335594"/>
            <a:ext cx="5438775" cy="41064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043842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>
            <a:norm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numCol="2" anchor="t" anchorCtr="0">
            <a:normAutofit/>
          </a:bodyPr>
          <a:lstStyle>
            <a:lvl1pPr>
              <a:defRPr sz="28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1378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none"/>
        </p:style>
        <p:txBody>
          <a:bodyPr anchor="t">
            <a:normAutofit/>
          </a:bodyPr>
          <a:lstStyle>
            <a:lvl1pPr algn="l">
              <a:defRPr sz="2800" b="1" cap="all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64133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75289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96C68E-7A2E-48D0-8418-AD416354DD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488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1" r:id="rId3"/>
    <p:sldLayoutId id="2147483662" r:id="rId4"/>
    <p:sldLayoutId id="2147483655" r:id="rId5"/>
    <p:sldLayoutId id="2147483660" r:id="rId6"/>
    <p:sldLayoutId id="2147483663" r:id="rId7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7.png"/><Relationship Id="rId7" Type="http://schemas.openxmlformats.org/officeDocument/2006/relationships/image" Target="../media/image36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64.jpeg"/><Relationship Id="rId7" Type="http://schemas.openxmlformats.org/officeDocument/2006/relationships/image" Target="../media/image67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77.png"/><Relationship Id="rId7" Type="http://schemas.openxmlformats.org/officeDocument/2006/relationships/image" Target="../media/image6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3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5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png"/><Relationship Id="rId4" Type="http://schemas.openxmlformats.org/officeDocument/2006/relationships/image" Target="../media/image97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9.jpeg"/><Relationship Id="rId7" Type="http://schemas.openxmlformats.org/officeDocument/2006/relationships/image" Target="../media/image9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7.jpeg"/><Relationship Id="rId5" Type="http://schemas.openxmlformats.org/officeDocument/2006/relationships/image" Target="../media/image100.jpeg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sales1\Desktop\реклама\картинки\diabetes-test2-704x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120680" cy="34776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4535675"/>
            <a:ext cx="74888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rgbClr val="000000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НЕИНФЕКЦИОННАЯ ЭПИДЕМИЯ </a:t>
            </a:r>
          </a:p>
          <a:p>
            <a:pPr algn="ctr">
              <a:spcBef>
                <a:spcPct val="0"/>
              </a:spcBef>
            </a:pPr>
            <a:r>
              <a:rPr lang="ru-RU" sz="3600" b="1" dirty="0" smtClean="0">
                <a:solidFill>
                  <a:srgbClr val="000000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ХХ</a:t>
            </a:r>
            <a:r>
              <a:rPr lang="en-US" sz="3600" b="1" dirty="0" smtClean="0">
                <a:solidFill>
                  <a:srgbClr val="000000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I</a:t>
            </a:r>
            <a:r>
              <a:rPr lang="ru-RU" sz="3600" b="1" dirty="0" smtClean="0">
                <a:solidFill>
                  <a:srgbClr val="000000"/>
                </a:solidFill>
                <a:latin typeface="+mj-lt"/>
                <a:ea typeface="Times New Roman"/>
                <a:cs typeface="Times New Roman" panose="02020603050405020304" pitchFamily="18" charset="0"/>
              </a:rPr>
              <a:t> ВЕКА</a:t>
            </a:r>
            <a:endParaRPr lang="ru-RU" altLang="ru-RU" sz="3600" b="1" dirty="0">
              <a:solidFill>
                <a:srgbClr val="0000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031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9" name="Group 2"/>
          <p:cNvGrpSpPr>
            <a:grpSpLocks/>
          </p:cNvGrpSpPr>
          <p:nvPr/>
        </p:nvGrpSpPr>
        <p:grpSpPr bwMode="auto">
          <a:xfrm>
            <a:off x="2682875" y="1470025"/>
            <a:ext cx="4567238" cy="4699000"/>
            <a:chOff x="1690" y="926"/>
            <a:chExt cx="2877" cy="2960"/>
          </a:xfrm>
        </p:grpSpPr>
        <p:pic>
          <p:nvPicPr>
            <p:cNvPr id="1434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0" y="926"/>
              <a:ext cx="2877" cy="2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4343" name="Rectangle 4"/>
            <p:cNvSpPr>
              <a:spLocks noChangeArrowheads="1"/>
            </p:cNvSpPr>
            <p:nvPr/>
          </p:nvSpPr>
          <p:spPr bwMode="auto">
            <a:xfrm>
              <a:off x="3794" y="3647"/>
              <a:ext cx="728" cy="23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Microsoft YaHei" charset="-122"/>
                </a:defRPr>
              </a:lvl9pPr>
            </a:lstStyle>
            <a:p>
              <a:pPr eaLnBrk="1" hangingPunct="1"/>
              <a:endParaRPr lang="ru-RU" altLang="ru-RU"/>
            </a:p>
          </p:txBody>
        </p:sp>
      </p:grp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655763" y="576263"/>
            <a:ext cx="4625975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4000" dirty="0" smtClean="0">
                <a:solidFill>
                  <a:srgbClr val="000000"/>
                </a:solidFill>
                <a:cs typeface="Arial" charset="0"/>
              </a:rPr>
              <a:t>Человек есть то, </a:t>
            </a:r>
            <a:endParaRPr lang="pl-PL" altLang="ru-RU" sz="40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5796136" y="5975350"/>
            <a:ext cx="2736304" cy="98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4000" dirty="0" smtClean="0">
                <a:solidFill>
                  <a:srgbClr val="000000"/>
                </a:solidFill>
                <a:cs typeface="Arial" charset="0"/>
              </a:rPr>
              <a:t>Что он ест</a:t>
            </a:r>
            <a:endParaRPr lang="pl-PL" altLang="ru-RU" sz="40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74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2"/>
          <p:cNvSpPr txBox="1">
            <a:spLocks noChangeArrowheads="1"/>
          </p:cNvSpPr>
          <p:nvPr/>
        </p:nvSpPr>
        <p:spPr bwMode="auto">
          <a:xfrm>
            <a:off x="138307" y="1196752"/>
            <a:ext cx="8964488" cy="176676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dirty="0">
                <a:ea typeface="Calibri" pitchFamily="34" charset="0"/>
                <a:cs typeface="Times New Roman" pitchFamily="18" charset="0"/>
              </a:rPr>
              <a:t>Искусственное добавление чужеродных генов </a:t>
            </a:r>
            <a:r>
              <a:rPr lang="ru-RU" altLang="ru-RU" sz="2000" dirty="0" smtClean="0">
                <a:ea typeface="Calibri" pitchFamily="34" charset="0"/>
                <a:cs typeface="Times New Roman" pitchFamily="18" charset="0"/>
              </a:rPr>
              <a:t>грубо </a:t>
            </a:r>
            <a:r>
              <a:rPr lang="ru-RU" altLang="ru-RU" sz="2000" dirty="0">
                <a:ea typeface="Calibri" pitchFamily="34" charset="0"/>
                <a:cs typeface="Times New Roman" pitchFamily="18" charset="0"/>
              </a:rPr>
              <a:t>нарушает точно отрегулированный генетический контроль нормальной клетки.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dirty="0">
                <a:ea typeface="Calibri" pitchFamily="34" charset="0"/>
                <a:cs typeface="Times New Roman" pitchFamily="18" charset="0"/>
              </a:rPr>
              <a:t>В настоящее время эта молодая наука технически несовершенна. </a:t>
            </a:r>
            <a:endParaRPr lang="ru-RU" altLang="ru-RU" sz="2000" dirty="0" smtClean="0">
              <a:ea typeface="Calibri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ru-RU" altLang="ru-RU" sz="2000" dirty="0" smtClean="0">
                <a:ea typeface="Calibri" pitchFamily="34" charset="0"/>
                <a:cs typeface="Times New Roman" pitchFamily="18" charset="0"/>
              </a:rPr>
              <a:t>Знания </a:t>
            </a:r>
            <a:r>
              <a:rPr lang="ru-RU" altLang="ru-RU" sz="2000" dirty="0">
                <a:ea typeface="Calibri" pitchFamily="34" charset="0"/>
                <a:cs typeface="Times New Roman" pitchFamily="18" charset="0"/>
              </a:rPr>
              <a:t>о </a:t>
            </a:r>
            <a:r>
              <a:rPr lang="ru-RU" altLang="ru-RU" sz="2000" dirty="0" smtClean="0">
                <a:ea typeface="Calibri" pitchFamily="34" charset="0"/>
                <a:cs typeface="Times New Roman" pitchFamily="18" charset="0"/>
              </a:rPr>
              <a:t>ДНК, молекуле наследственности, недостаточны. </a:t>
            </a:r>
            <a:endParaRPr lang="ru-RU" altLang="ru-RU" sz="2000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73732" name="Text Box 3"/>
          <p:cNvSpPr txBox="1">
            <a:spLocks noChangeArrowheads="1"/>
          </p:cNvSpPr>
          <p:nvPr/>
        </p:nvSpPr>
        <p:spPr bwMode="auto">
          <a:xfrm>
            <a:off x="862013" y="214313"/>
            <a:ext cx="12969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cs typeface="Arial" charset="0"/>
              </a:rPr>
              <a:t>ГМО</a:t>
            </a:r>
            <a:endParaRPr lang="ru-RU" altLang="ru-RU" sz="2800" dirty="0">
              <a:cs typeface="Arial" charset="0"/>
            </a:endParaRPr>
          </a:p>
        </p:txBody>
      </p:sp>
      <p:pic>
        <p:nvPicPr>
          <p:cNvPr id="737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01" y="3284984"/>
            <a:ext cx="5051425" cy="305435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3134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2349500"/>
            <a:ext cx="6762750" cy="446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7108" name="Text Box 3"/>
          <p:cNvSpPr txBox="1">
            <a:spLocks noChangeArrowheads="1"/>
          </p:cNvSpPr>
          <p:nvPr/>
        </p:nvSpPr>
        <p:spPr bwMode="auto">
          <a:xfrm>
            <a:off x="1042988" y="1163638"/>
            <a:ext cx="7850187" cy="154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</a:pPr>
            <a:r>
              <a:rPr lang="ru-RU" altLang="ru-RU" sz="2800" dirty="0" err="1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Генномодифицированные</a:t>
            </a:r>
            <a:r>
              <a:rPr lang="ru-RU" altLang="ru-RU" sz="28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продукты </a:t>
            </a:r>
            <a:r>
              <a:rPr lang="ru-RU" altLang="ru-RU" sz="28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уже не несут того энергетического и питательного заряда, который призваны нести.</a:t>
            </a:r>
            <a:endParaRPr lang="ru-RU" altLang="ru-RU" sz="2800" dirty="0"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9290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ext Box 2"/>
          <p:cNvSpPr txBox="1">
            <a:spLocks noChangeArrowheads="1"/>
          </p:cNvSpPr>
          <p:nvPr/>
        </p:nvSpPr>
        <p:spPr bwMode="auto">
          <a:xfrm>
            <a:off x="99394" y="1052736"/>
            <a:ext cx="8928991" cy="157184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defRPr/>
            </a:pPr>
            <a:r>
              <a:rPr lang="ru-RU" altLang="ru-RU" sz="2400" dirty="0">
                <a:cs typeface="Times New Roman" pitchFamily="18" charset="0"/>
              </a:rPr>
              <a:t>В наш индустриальный век </a:t>
            </a:r>
            <a:endParaRPr lang="ru-RU" altLang="ru-RU" sz="24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dirty="0" smtClean="0">
                <a:cs typeface="Times New Roman" pitchFamily="18" charset="0"/>
              </a:rPr>
              <a:t>огромное </a:t>
            </a:r>
            <a:r>
              <a:rPr lang="ru-RU" altLang="ru-RU" sz="2400" dirty="0">
                <a:cs typeface="Times New Roman" pitchFamily="18" charset="0"/>
              </a:rPr>
              <a:t>количество людей сосредоточилось в городах. </a:t>
            </a:r>
            <a:endParaRPr lang="ru-RU" altLang="ru-RU" sz="24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dirty="0" smtClean="0">
                <a:cs typeface="Times New Roman" pitchFamily="18" charset="0"/>
              </a:rPr>
              <a:t>Резко </a:t>
            </a:r>
            <a:r>
              <a:rPr lang="ru-RU" altLang="ru-RU" sz="2400" dirty="0">
                <a:cs typeface="Times New Roman" pitchFamily="18" charset="0"/>
              </a:rPr>
              <a:t>возросла численность мирового населения, </a:t>
            </a:r>
            <a:endParaRPr lang="ru-RU" altLang="ru-RU" sz="24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400" dirty="0" smtClean="0">
                <a:cs typeface="Times New Roman" pitchFamily="18" charset="0"/>
              </a:rPr>
              <a:t>которое </a:t>
            </a:r>
            <a:r>
              <a:rPr lang="ru-RU" altLang="ru-RU" sz="2400" dirty="0">
                <a:cs typeface="Times New Roman" pitchFamily="18" charset="0"/>
              </a:rPr>
              <a:t>необходимо кормить. </a:t>
            </a:r>
          </a:p>
        </p:txBody>
      </p:sp>
      <p:sp>
        <p:nvSpPr>
          <p:cNvPr id="96260" name="Rectangle 3"/>
          <p:cNvSpPr>
            <a:spLocks noChangeArrowheads="1"/>
          </p:cNvSpPr>
          <p:nvPr/>
        </p:nvSpPr>
        <p:spPr bwMode="auto">
          <a:xfrm>
            <a:off x="827088" y="184150"/>
            <a:ext cx="323599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solidFill>
                  <a:srgbClr val="FF0000"/>
                </a:solidFill>
                <a:cs typeface="Arial" charset="0"/>
              </a:rPr>
              <a:t>Пищевые добавки</a:t>
            </a:r>
            <a:endParaRPr lang="ru-RU" altLang="ru-RU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962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53" y="2996952"/>
            <a:ext cx="4680520" cy="3304214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44116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Text Box 2"/>
          <p:cNvSpPr txBox="1">
            <a:spLocks noChangeArrowheads="1"/>
          </p:cNvSpPr>
          <p:nvPr/>
        </p:nvSpPr>
        <p:spPr bwMode="auto">
          <a:xfrm>
            <a:off x="878106" y="5157192"/>
            <a:ext cx="8072437" cy="113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000000"/>
                </a:solidFill>
                <a:cs typeface="Times New Roman" pitchFamily="16" charset="0"/>
              </a:rPr>
              <a:t>Е </a:t>
            </a:r>
            <a:r>
              <a:rPr lang="ru-RU" altLang="ru-RU" sz="2800" dirty="0">
                <a:solidFill>
                  <a:srgbClr val="000000"/>
                </a:solidFill>
                <a:cs typeface="Times New Roman" pitchFamily="16" charset="0"/>
              </a:rPr>
              <a:t>103, 105, 121, 123, 125, 126, 130, 131, 142, 152, 210, 211, 213-217, 240, 330, 447, 924</a:t>
            </a:r>
          </a:p>
        </p:txBody>
      </p:sp>
      <p:sp>
        <p:nvSpPr>
          <p:cNvPr id="100356" name="Rectangle 3"/>
          <p:cNvSpPr>
            <a:spLocks noChangeArrowheads="1"/>
          </p:cNvSpPr>
          <p:nvPr/>
        </p:nvSpPr>
        <p:spPr bwMode="auto">
          <a:xfrm>
            <a:off x="1619672" y="1268760"/>
            <a:ext cx="637403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cs typeface="Arial" charset="0"/>
              </a:rPr>
              <a:t>Злокачественные новообразования: </a:t>
            </a:r>
            <a:endParaRPr lang="ru-RU" altLang="ru-RU" sz="2800" dirty="0">
              <a:cs typeface="Arial" charset="0"/>
            </a:endParaRPr>
          </a:p>
        </p:txBody>
      </p:sp>
      <p:sp>
        <p:nvSpPr>
          <p:cNvPr id="100357" name="Rectangle 4"/>
          <p:cNvSpPr>
            <a:spLocks noChangeArrowheads="1"/>
          </p:cNvSpPr>
          <p:nvPr/>
        </p:nvSpPr>
        <p:spPr bwMode="auto">
          <a:xfrm>
            <a:off x="107504" y="443675"/>
            <a:ext cx="633571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solidFill>
                  <a:srgbClr val="FF0000"/>
                </a:solidFill>
                <a:cs typeface="Arial" charset="0"/>
              </a:rPr>
              <a:t>Пищевые добавки провоцируют</a:t>
            </a:r>
            <a:endParaRPr lang="ru-RU" altLang="ru-RU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035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010540"/>
            <a:ext cx="4127899" cy="3096666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90452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667" y="1519049"/>
            <a:ext cx="5949950" cy="446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251521" y="5877272"/>
            <a:ext cx="8568952" cy="710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4000" dirty="0">
                <a:solidFill>
                  <a:srgbClr val="000000"/>
                </a:solidFill>
                <a:cs typeface="Times New Roman" pitchFamily="16" charset="0"/>
              </a:rPr>
              <a:t>Е </a:t>
            </a:r>
            <a:r>
              <a:rPr lang="ru-RU" altLang="ru-RU" sz="2800" dirty="0">
                <a:solidFill>
                  <a:srgbClr val="000000"/>
                </a:solidFill>
                <a:cs typeface="Times New Roman" pitchFamily="16" charset="0"/>
              </a:rPr>
              <a:t>221-226, 320-322, 338-341, 407, 450, 461-466</a:t>
            </a:r>
          </a:p>
        </p:txBody>
      </p:sp>
      <p:sp>
        <p:nvSpPr>
          <p:cNvPr id="102405" name="Rectangle 4"/>
          <p:cNvSpPr>
            <a:spLocks noChangeArrowheads="1"/>
          </p:cNvSpPr>
          <p:nvPr/>
        </p:nvSpPr>
        <p:spPr bwMode="auto">
          <a:xfrm>
            <a:off x="893763" y="1196752"/>
            <a:ext cx="753377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cs typeface="Arial" charset="0"/>
              </a:rPr>
              <a:t>Заболевания желудочно-кишечного тракта: </a:t>
            </a:r>
            <a:endParaRPr lang="ru-RU" altLang="ru-RU" sz="2800" dirty="0">
              <a:cs typeface="Arial" charset="0"/>
            </a:endParaRPr>
          </a:p>
        </p:txBody>
      </p:sp>
      <p:sp>
        <p:nvSpPr>
          <p:cNvPr id="102406" name="Rectangle 5"/>
          <p:cNvSpPr>
            <a:spLocks noChangeArrowheads="1"/>
          </p:cNvSpPr>
          <p:nvPr/>
        </p:nvSpPr>
        <p:spPr bwMode="auto">
          <a:xfrm>
            <a:off x="6653" y="260648"/>
            <a:ext cx="633571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r>
              <a:rPr lang="ru-RU" altLang="ru-RU" sz="2800" dirty="0" smtClean="0">
                <a:solidFill>
                  <a:srgbClr val="FF0000"/>
                </a:solidFill>
                <a:cs typeface="Arial" charset="0"/>
              </a:rPr>
              <a:t>Пищевые добавки вызывают</a:t>
            </a:r>
            <a:endParaRPr lang="ru-RU" altLang="ru-RU" sz="2800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4912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1" name="Text Box 2"/>
          <p:cNvSpPr txBox="1">
            <a:spLocks noChangeArrowheads="1"/>
          </p:cNvSpPr>
          <p:nvPr/>
        </p:nvSpPr>
        <p:spPr bwMode="auto">
          <a:xfrm>
            <a:off x="179512" y="5589240"/>
            <a:ext cx="856895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0000"/>
                </a:solidFill>
                <a:cs typeface="Times New Roman" pitchFamily="16" charset="0"/>
              </a:rPr>
              <a:t>Е </a:t>
            </a:r>
            <a:r>
              <a:rPr lang="ru-RU" altLang="ru-RU" sz="2800" dirty="0">
                <a:solidFill>
                  <a:srgbClr val="000000"/>
                </a:solidFill>
                <a:cs typeface="Times New Roman" pitchFamily="16" charset="0"/>
              </a:rPr>
              <a:t>230, 231, 232, 239, 311, 313, 900, 901, 902, 904</a:t>
            </a:r>
          </a:p>
        </p:txBody>
      </p:sp>
      <p:sp>
        <p:nvSpPr>
          <p:cNvPr id="104452" name="Rectangle 3"/>
          <p:cNvSpPr>
            <a:spLocks noChangeArrowheads="1"/>
          </p:cNvSpPr>
          <p:nvPr/>
        </p:nvSpPr>
        <p:spPr bwMode="auto">
          <a:xfrm>
            <a:off x="3474545" y="1196752"/>
            <a:ext cx="176712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cs typeface="Arial" charset="0"/>
              </a:rPr>
              <a:t>Аллергия</a:t>
            </a:r>
            <a:endParaRPr lang="ru-RU" altLang="ru-RU" sz="2800" dirty="0">
              <a:cs typeface="Arial" charset="0"/>
            </a:endParaRPr>
          </a:p>
        </p:txBody>
      </p:sp>
      <p:sp>
        <p:nvSpPr>
          <p:cNvPr id="104453" name="Rectangle 4"/>
          <p:cNvSpPr>
            <a:spLocks noChangeArrowheads="1"/>
          </p:cNvSpPr>
          <p:nvPr/>
        </p:nvSpPr>
        <p:spPr bwMode="auto">
          <a:xfrm>
            <a:off x="0" y="527112"/>
            <a:ext cx="633571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solidFill>
                  <a:srgbClr val="FF0000"/>
                </a:solidFill>
                <a:cs typeface="Arial" charset="0"/>
              </a:rPr>
              <a:t>Пищевые добавки провоцируют</a:t>
            </a:r>
            <a:endParaRPr lang="ru-RU" altLang="ru-RU" sz="2800" b="1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7189" y="1844824"/>
            <a:ext cx="4857750" cy="3238500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239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9" name="Text Box 2"/>
          <p:cNvSpPr txBox="1">
            <a:spLocks noChangeArrowheads="1"/>
          </p:cNvSpPr>
          <p:nvPr/>
        </p:nvSpPr>
        <p:spPr bwMode="auto">
          <a:xfrm>
            <a:off x="623888" y="5661248"/>
            <a:ext cx="7848600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00"/>
                </a:solidFill>
                <a:cs typeface="Times New Roman" pitchFamily="16" charset="0"/>
              </a:rPr>
              <a:t>Е</a:t>
            </a:r>
            <a:r>
              <a:rPr lang="ru-RU" altLang="ru-RU" sz="2800">
                <a:solidFill>
                  <a:srgbClr val="000000"/>
                </a:solidFill>
                <a:cs typeface="Times New Roman" pitchFamily="16" charset="0"/>
              </a:rPr>
              <a:t> 171-173, 320-322.</a:t>
            </a:r>
          </a:p>
        </p:txBody>
      </p:sp>
      <p:sp>
        <p:nvSpPr>
          <p:cNvPr id="106500" name="Rectangle 3"/>
          <p:cNvSpPr>
            <a:spLocks noChangeArrowheads="1"/>
          </p:cNvSpPr>
          <p:nvPr/>
        </p:nvSpPr>
        <p:spPr bwMode="auto">
          <a:xfrm>
            <a:off x="2432050" y="1484313"/>
            <a:ext cx="4986278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cs typeface="Arial" charset="0"/>
              </a:rPr>
              <a:t>Заболевания печени и почек</a:t>
            </a:r>
            <a:endParaRPr lang="ru-RU" altLang="ru-RU" sz="2800" dirty="0">
              <a:cs typeface="Arial" charset="0"/>
            </a:endParaRPr>
          </a:p>
        </p:txBody>
      </p:sp>
      <p:sp>
        <p:nvSpPr>
          <p:cNvPr id="106501" name="Rectangle 4"/>
          <p:cNvSpPr>
            <a:spLocks noChangeArrowheads="1"/>
          </p:cNvSpPr>
          <p:nvPr/>
        </p:nvSpPr>
        <p:spPr bwMode="auto">
          <a:xfrm>
            <a:off x="23421" y="678889"/>
            <a:ext cx="6337300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solidFill>
                  <a:srgbClr val="FF0000"/>
                </a:solidFill>
                <a:cs typeface="Arial" charset="0"/>
              </a:rPr>
              <a:t>Пищевые добавки вызывают</a:t>
            </a:r>
            <a:endParaRPr lang="ru-RU" altLang="ru-RU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065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" y="2009714"/>
            <a:ext cx="3805238" cy="3449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650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574" y="1980869"/>
            <a:ext cx="4584700" cy="346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37266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2"/>
          <p:cNvSpPr txBox="1">
            <a:spLocks noChangeArrowheads="1"/>
          </p:cNvSpPr>
          <p:nvPr/>
        </p:nvSpPr>
        <p:spPr bwMode="auto">
          <a:xfrm>
            <a:off x="844550" y="908050"/>
            <a:ext cx="8048625" cy="224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>
              <a:defRPr/>
            </a:pPr>
            <a:r>
              <a:rPr lang="ru-RU" altLang="ru-RU" sz="2800" b="1" dirty="0">
                <a:solidFill>
                  <a:srgbClr val="FF0000"/>
                </a:solidFill>
                <a:cs typeface="Times New Roman" pitchFamily="18" charset="0"/>
              </a:rPr>
              <a:t>Е621</a:t>
            </a:r>
            <a:r>
              <a:rPr lang="ru-RU" altLang="ru-RU" sz="2800" dirty="0">
                <a:cs typeface="Times New Roman" pitchFamily="18" charset="0"/>
              </a:rPr>
              <a:t> способен при регулярном приеме провоцировать мигрени, болезнь Альцгеймера, ухудшение зрения, немотивированную агрессию, гастрит, язву желудка, диабет, болезни печени и почек...</a:t>
            </a:r>
          </a:p>
        </p:txBody>
      </p:sp>
      <p:sp>
        <p:nvSpPr>
          <p:cNvPr id="114692" name="Rectangle 3"/>
          <p:cNvSpPr>
            <a:spLocks noChangeArrowheads="1"/>
          </p:cNvSpPr>
          <p:nvPr/>
        </p:nvSpPr>
        <p:spPr bwMode="auto">
          <a:xfrm>
            <a:off x="827088" y="184150"/>
            <a:ext cx="3235992" cy="525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 smtClean="0">
                <a:solidFill>
                  <a:srgbClr val="FF0000"/>
                </a:solidFill>
                <a:cs typeface="Arial" charset="0"/>
              </a:rPr>
              <a:t>Пищевые добавки</a:t>
            </a:r>
            <a:endParaRPr lang="ru-RU" altLang="ru-RU" sz="2800" dirty="0">
              <a:solidFill>
                <a:srgbClr val="FF0000"/>
              </a:solidFill>
              <a:cs typeface="Arial" charset="0"/>
            </a:endParaRPr>
          </a:p>
        </p:txBody>
      </p:sp>
      <p:pic>
        <p:nvPicPr>
          <p:cNvPr id="1146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3429000"/>
            <a:ext cx="5494337" cy="3090863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67170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95736" y="107511"/>
            <a:ext cx="4023421" cy="6858000"/>
          </a:xfrm>
          <a:solidFill>
            <a:srgbClr val="92D050">
              <a:alpha val="10000"/>
            </a:srgbClr>
          </a:solidFill>
        </p:spPr>
        <p:txBody>
          <a:bodyPr anchor="t">
            <a:normAutofit/>
          </a:bodyPr>
          <a:lstStyle/>
          <a:p>
            <a:pPr lvl="0"/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5377487" y="3284483"/>
            <a:ext cx="3383778" cy="504056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К</a:t>
            </a:r>
            <a:r>
              <a:rPr lang="ru-RU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роветворение</a:t>
            </a:r>
            <a:endParaRPr lang="ru-RU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5377486" y="6099898"/>
            <a:ext cx="3514991" cy="576065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highlight>
                  <a:srgbClr val="FFFF00"/>
                </a:highlight>
                <a:latin typeface="+mj-lt"/>
              </a:rPr>
              <a:t>Нервная система</a:t>
            </a:r>
            <a:endParaRPr lang="ru-RU" sz="24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467544" y="-17318"/>
            <a:ext cx="6120680" cy="681355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GB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Возможные побочные эффекты синтетических медикаментов - </a:t>
            </a: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</a:t>
            </a:r>
          </a:p>
          <a:p>
            <a:endParaRPr lang="en-GB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Заболевания различных 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органов и систем</a:t>
            </a:r>
            <a:endParaRPr lang="ru-RU" sz="29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484784"/>
            <a:ext cx="3024336" cy="262917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8" name="Picture 4" descr="C:\Users\sales1\Desktop\картинки\5933656-brk-vir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4989" y="4685007"/>
            <a:ext cx="3165790" cy="211052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sales1\Desktop\реклама\картинки\10401783-vse-o-gipertonii-i-encefilopati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789040"/>
            <a:ext cx="2016224" cy="231085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C:\Users\sales1\Desktop\реклама\картинки\кровь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7487" y="1733273"/>
            <a:ext cx="3357575" cy="165618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324004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8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4578177"/>
            <a:ext cx="87849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dirty="0" smtClean="0">
                <a:solidFill>
                  <a:srgbClr val="000000"/>
                </a:solidFill>
                <a:latin typeface="+mj-lt"/>
              </a:rPr>
              <a:t>Смертность от диабета на  3-м месте </a:t>
            </a:r>
          </a:p>
          <a:p>
            <a:pPr lvl="0" algn="ctr"/>
            <a:r>
              <a:rPr lang="ru-RU" sz="2800" dirty="0" smtClean="0">
                <a:solidFill>
                  <a:srgbClr val="000000"/>
                </a:solidFill>
                <a:latin typeface="+mj-lt"/>
              </a:rPr>
              <a:t>после смертности от сердечно-сосудистых и онкологических заболеваний </a:t>
            </a:r>
          </a:p>
          <a:p>
            <a:pPr lvl="0" algn="ctr"/>
            <a:r>
              <a:rPr lang="ru-RU" sz="2800" dirty="0" smtClean="0">
                <a:solidFill>
                  <a:srgbClr val="000000"/>
                </a:solidFill>
                <a:latin typeface="+mj-lt"/>
              </a:rPr>
              <a:t>(более 300 000 смертей в год)</a:t>
            </a:r>
            <a:endParaRPr lang="ru-RU" sz="2800" dirty="0">
              <a:effectLst/>
              <a:latin typeface="+mj-lt"/>
            </a:endParaRPr>
          </a:p>
        </p:txBody>
      </p:sp>
      <p:pic>
        <p:nvPicPr>
          <p:cNvPr id="7170" name="Picture 2" descr="C:\Users\sales1\Desktop\реклама\картинки\content_kak_regulirovat_uroven_sahara_v_krovi_pri_pomoschi_vsego_dvuh_ingredientov1__econet_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973" y="1268760"/>
            <a:ext cx="5184576" cy="313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0" y="527346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78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2"/>
          <p:cNvSpPr txBox="1">
            <a:spLocks noChangeArrowheads="1"/>
          </p:cNvSpPr>
          <p:nvPr/>
        </p:nvSpPr>
        <p:spPr bwMode="auto">
          <a:xfrm>
            <a:off x="125413" y="2564904"/>
            <a:ext cx="8839075" cy="40229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 i="1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ru-RU" altLang="ru-RU" sz="2000" b="0" i="0" dirty="0">
              <a:latin typeface="Arial" charset="0"/>
              <a:cs typeface="Times New Roman" pitchFamily="16" charset="0"/>
            </a:endParaRPr>
          </a:p>
        </p:txBody>
      </p:sp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0" y="1333798"/>
            <a:ext cx="9036050" cy="16333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 i="1">
                <a:solidFill>
                  <a:srgbClr val="000000"/>
                </a:solidFill>
                <a:latin typeface="Times New Roman" pitchFamily="16" charset="0"/>
                <a:ea typeface="Microsoft YaHei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0" i="0" dirty="0">
                <a:latin typeface="Arial" charset="0"/>
                <a:cs typeface="Times New Roman" pitchFamily="16" charset="0"/>
              </a:rPr>
              <a:t>70% нашего иммунитета вырабатывается в тонком кишечнике. Воздействие чужеродных агентов подавляет процесс создания иммунной защиты, что приводит к возникновению антител, которые даже здоровые ткани организма начинают воспринимать как </a:t>
            </a:r>
            <a:r>
              <a:rPr lang="ru-RU" altLang="ru-RU" sz="2000" b="0" i="0" dirty="0" smtClean="0">
                <a:latin typeface="Arial" charset="0"/>
                <a:cs typeface="Times New Roman" pitchFamily="16" charset="0"/>
              </a:rPr>
              <a:t>враждебных агентов. Результат этого – тяжелейшие аутоиммунные заболевания.</a:t>
            </a:r>
            <a:endParaRPr lang="ru-RU" altLang="ru-RU" sz="2000" b="0" i="0" dirty="0">
              <a:latin typeface="Arial" charset="0"/>
              <a:cs typeface="Times New Roman" pitchFamily="16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0" y="493997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Picture 6" descr="C:\Users\sales1\Desktop\для вставки\26182527-saharnyy-diabet-autoimmunnoe-zabolevani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524" y="3678052"/>
            <a:ext cx="4032448" cy="268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70305" y="3144676"/>
            <a:ext cx="1946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Диабет 1 типа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5459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862388"/>
            <a:ext cx="2339975" cy="299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979488" y="1317625"/>
            <a:ext cx="7970837" cy="2572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dirty="0" smtClean="0">
                <a:solidFill>
                  <a:srgbClr val="000000"/>
                </a:solidFill>
              </a:rPr>
              <a:t>Здоровье человека в значительной степени определяется его питанием и может быть сохранено только  при условии полной уверенности  использования натуральных и качественных продуктов</a:t>
            </a:r>
            <a:endParaRPr lang="ru-RU" altLang="ru-RU" sz="2800" dirty="0">
              <a:solidFill>
                <a:srgbClr val="000000"/>
              </a:solidFill>
            </a:endParaRPr>
          </a:p>
        </p:txBody>
      </p:sp>
      <p:sp>
        <p:nvSpPr>
          <p:cNvPr id="30725" name="Text Box 4"/>
          <p:cNvSpPr txBox="1">
            <a:spLocks noChangeArrowheads="1"/>
          </p:cNvSpPr>
          <p:nvPr/>
        </p:nvSpPr>
        <p:spPr bwMode="auto">
          <a:xfrm>
            <a:off x="900113" y="444500"/>
            <a:ext cx="4319587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2800" dirty="0">
                <a:cs typeface="Arial" charset="0"/>
              </a:rPr>
              <a:t>С</a:t>
            </a:r>
            <a:r>
              <a:rPr lang="ru-RU" altLang="ru-RU" sz="2800" dirty="0" smtClean="0">
                <a:cs typeface="Arial" charset="0"/>
              </a:rPr>
              <a:t>ледовательно</a:t>
            </a:r>
            <a:endParaRPr lang="ru-RU" altLang="ru-RU" sz="2800" dirty="0">
              <a:cs typeface="Arial" charset="0"/>
            </a:endParaRPr>
          </a:p>
        </p:txBody>
      </p:sp>
      <p:sp>
        <p:nvSpPr>
          <p:cNvPr id="30726" name="AutoShape 5"/>
          <p:cNvSpPr>
            <a:spLocks noChangeArrowheads="1"/>
          </p:cNvSpPr>
          <p:nvPr/>
        </p:nvSpPr>
        <p:spPr bwMode="auto">
          <a:xfrm>
            <a:off x="900113" y="444500"/>
            <a:ext cx="3455987" cy="523875"/>
          </a:xfrm>
          <a:prstGeom prst="homePlate">
            <a:avLst>
              <a:gd name="adj" fmla="val 49996"/>
            </a:avLst>
          </a:prstGeom>
          <a:noFill/>
          <a:ln w="572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83207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885826" y="1340768"/>
            <a:ext cx="8131175" cy="18180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457200" indent="-457200"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04875" algn="l"/>
                <a:tab pos="1354138" algn="l"/>
                <a:tab pos="1803400" algn="l"/>
                <a:tab pos="2252663" algn="l"/>
                <a:tab pos="2701925" algn="l"/>
                <a:tab pos="3151188" algn="l"/>
                <a:tab pos="3600450" algn="l"/>
                <a:tab pos="4049713" algn="l"/>
                <a:tab pos="4498975" algn="l"/>
                <a:tab pos="4948238" algn="l"/>
                <a:tab pos="5397500" algn="l"/>
                <a:tab pos="5846763" algn="l"/>
                <a:tab pos="6296025" algn="l"/>
                <a:tab pos="6745288" algn="l"/>
                <a:tab pos="7194550" algn="l"/>
                <a:tab pos="7643813" algn="l"/>
                <a:tab pos="8093075" algn="l"/>
                <a:tab pos="8542338" algn="l"/>
                <a:tab pos="8991600" algn="l"/>
                <a:tab pos="94408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Char char=""/>
              <a:defRPr/>
            </a:pPr>
            <a:r>
              <a:rPr lang="ru-RU" altLang="ru-RU" sz="2800" dirty="0" smtClean="0">
                <a:ea typeface="Microsoft YaHei" panose="020B0503020204020204" pitchFamily="34" charset="-122"/>
                <a:cs typeface="Times New Roman" panose="02020603050405020304" pitchFamily="18" charset="0"/>
              </a:rPr>
              <a:t>Как смягчить последствия употребления ненатуральных, некачественных продуктов?</a:t>
            </a:r>
          </a:p>
          <a:p>
            <a:pPr indent="-434975" algn="ctr" eaLnBrk="1" hangingPunct="1">
              <a:defRPr/>
            </a:pPr>
            <a:endParaRPr lang="ru-RU" altLang="ru-RU" sz="2800" dirty="0" smtClean="0"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"/>
              <a:defRPr/>
            </a:pPr>
            <a:r>
              <a:rPr lang="ru-RU" altLang="ru-RU" sz="2800" dirty="0" smtClean="0">
                <a:ea typeface="Microsoft YaHei" panose="020B0503020204020204" pitchFamily="34" charset="-122"/>
                <a:cs typeface="Times New Roman" panose="02020603050405020304" pitchFamily="18" charset="0"/>
              </a:rPr>
              <a:t>Какими средствами?</a:t>
            </a:r>
          </a:p>
        </p:txBody>
      </p:sp>
      <p:sp>
        <p:nvSpPr>
          <p:cNvPr id="122884" name="Rectangle 3"/>
          <p:cNvSpPr>
            <a:spLocks noChangeArrowheads="1"/>
          </p:cNvSpPr>
          <p:nvPr/>
        </p:nvSpPr>
        <p:spPr bwMode="auto">
          <a:xfrm>
            <a:off x="2268538" y="446088"/>
            <a:ext cx="3401614" cy="771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/>
            <a:r>
              <a:rPr lang="ru-RU" altLang="ru-RU" sz="4400" dirty="0" smtClean="0">
                <a:cs typeface="Arial" charset="0"/>
              </a:rPr>
              <a:t>Что делать?</a:t>
            </a:r>
            <a:endParaRPr lang="ru-RU" altLang="ru-RU" sz="4400" dirty="0">
              <a:cs typeface="Arial" charset="0"/>
            </a:endParaRPr>
          </a:p>
        </p:txBody>
      </p:sp>
      <p:pic>
        <p:nvPicPr>
          <p:cNvPr id="1228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3462338"/>
            <a:ext cx="4572000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74449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:\Users\sales1\Desktop\реклама\картинки\2603026_html_6dca2e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260648"/>
            <a:ext cx="1944216" cy="176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gemoglobin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9482" y="4242365"/>
            <a:ext cx="2322518" cy="2565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emoglobin_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244188"/>
            <a:ext cx="2581273" cy="25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060848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Растения и люди – </a:t>
            </a:r>
          </a:p>
          <a:p>
            <a:pPr algn="ctr"/>
            <a:r>
              <a:rPr lang="ru-RU" sz="2800" dirty="0" smtClean="0"/>
              <a:t>взаимосвязанные элементы биоценоза.</a:t>
            </a:r>
            <a:endParaRPr lang="en-US" sz="2800" dirty="0" smtClean="0"/>
          </a:p>
          <a:p>
            <a:pPr algn="ctr"/>
            <a:r>
              <a:rPr lang="ru-RU" sz="2800" dirty="0" smtClean="0"/>
              <a:t>Они имеют сходную химическую структуру гемоглобина и хлорофилла </a:t>
            </a:r>
            <a:r>
              <a:rPr lang="en-US" sz="2800" dirty="0" smtClean="0"/>
              <a:t>- </a:t>
            </a:r>
            <a:r>
              <a:rPr lang="ru-RU" sz="2800" dirty="0" smtClean="0"/>
              <a:t>пигмента</a:t>
            </a:r>
            <a:r>
              <a:rPr lang="en-US" sz="2800" dirty="0" smtClean="0"/>
              <a:t>, </a:t>
            </a:r>
            <a:r>
              <a:rPr lang="ru-RU" sz="2800" dirty="0" smtClean="0"/>
              <a:t>который обеспечивает доставку кислорода тканям</a:t>
            </a:r>
            <a:endParaRPr lang="ru-RU" sz="2800" dirty="0"/>
          </a:p>
          <a:p>
            <a:pPr lvl="0"/>
            <a:endParaRPr lang="ru-RU" sz="2800" dirty="0">
              <a:effectLst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0" y="548680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54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179512" y="908720"/>
            <a:ext cx="8712968" cy="163339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>
              <a:defRPr/>
            </a:pPr>
            <a:r>
              <a:rPr lang="ru-RU" altLang="ru-RU" sz="2000" dirty="0" smtClean="0">
                <a:cs typeface="Times New Roman" pitchFamily="18" charset="0"/>
              </a:rPr>
              <a:t>Тысячелетиями люди </a:t>
            </a:r>
            <a:r>
              <a:rPr lang="ru-RU" altLang="ru-RU" sz="2000" dirty="0">
                <a:cs typeface="Times New Roman" pitchFamily="18" charset="0"/>
              </a:rPr>
              <a:t>употребляли в пищу </a:t>
            </a:r>
            <a:endParaRPr lang="ru-RU" altLang="ru-RU" sz="20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dirty="0" smtClean="0">
                <a:cs typeface="Times New Roman" pitchFamily="18" charset="0"/>
              </a:rPr>
              <a:t>различные  </a:t>
            </a:r>
            <a:r>
              <a:rPr lang="ru-RU" altLang="ru-RU" sz="2000" dirty="0">
                <a:cs typeface="Times New Roman" pitchFamily="18" charset="0"/>
              </a:rPr>
              <a:t>корни, </a:t>
            </a:r>
            <a:r>
              <a:rPr lang="ru-RU" altLang="ru-RU" sz="2000" dirty="0" smtClean="0">
                <a:cs typeface="Times New Roman" pitchFamily="18" charset="0"/>
              </a:rPr>
              <a:t>кору </a:t>
            </a:r>
            <a:r>
              <a:rPr lang="ru-RU" altLang="ru-RU" sz="2000" dirty="0">
                <a:cs typeface="Times New Roman" pitchFamily="18" charset="0"/>
              </a:rPr>
              <a:t>деревьев, листья и стебли растений, </a:t>
            </a:r>
            <a:endParaRPr lang="ru-RU" altLang="ru-RU" sz="20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dirty="0" smtClean="0">
                <a:cs typeface="Times New Roman" pitchFamily="18" charset="0"/>
              </a:rPr>
              <a:t>содержащие </a:t>
            </a:r>
            <a:r>
              <a:rPr lang="ru-RU" altLang="ru-RU" sz="2000" dirty="0">
                <a:cs typeface="Times New Roman" pitchFamily="18" charset="0"/>
              </a:rPr>
              <a:t>клетчатку и пищевые волокна. </a:t>
            </a:r>
            <a:endParaRPr lang="ru-RU" altLang="ru-RU" sz="2000" dirty="0" smtClean="0">
              <a:cs typeface="Times New Roman" pitchFamily="18" charset="0"/>
            </a:endParaRPr>
          </a:p>
          <a:p>
            <a:pPr algn="ctr">
              <a:defRPr/>
            </a:pPr>
            <a:r>
              <a:rPr lang="ru-RU" altLang="ru-RU" sz="2000" dirty="0" smtClean="0">
                <a:cs typeface="Times New Roman" pitchFamily="18" charset="0"/>
              </a:rPr>
              <a:t>Длительность </a:t>
            </a:r>
            <a:r>
              <a:rPr lang="ru-RU" altLang="ru-RU" sz="2000" dirty="0">
                <a:cs typeface="Times New Roman" pitchFamily="18" charset="0"/>
              </a:rPr>
              <a:t>употребления и регулярный прием являлись факторами, которые формировали пищеварительную систему человека.</a:t>
            </a:r>
          </a:p>
        </p:txBody>
      </p:sp>
      <p:pic>
        <p:nvPicPr>
          <p:cNvPr id="12493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924944"/>
            <a:ext cx="4839808" cy="3226539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0" y="256078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25304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Здоровое  питание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4198990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9" name="Text Box 2"/>
          <p:cNvSpPr txBox="1">
            <a:spLocks noChangeArrowheads="1"/>
          </p:cNvSpPr>
          <p:nvPr/>
        </p:nvSpPr>
        <p:spPr bwMode="auto">
          <a:xfrm>
            <a:off x="159327" y="1196752"/>
            <a:ext cx="8712076" cy="1202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400" dirty="0" smtClean="0">
                <a:solidFill>
                  <a:srgbClr val="000000"/>
                </a:solidFill>
                <a:cs typeface="Times New Roman" pitchFamily="16" charset="0"/>
              </a:rPr>
              <a:t>Можно с полной уверенностью утверждать, что человеческий организм нуждается в растительных волокнах не меньше, чем в витаминах и микроэлементах</a:t>
            </a:r>
            <a:endParaRPr lang="ru-RU" altLang="ru-RU" sz="2400" dirty="0">
              <a:solidFill>
                <a:srgbClr val="000000"/>
              </a:solidFill>
              <a:cs typeface="Times New Roman" pitchFamily="16" charset="0"/>
            </a:endParaRPr>
          </a:p>
        </p:txBody>
      </p:sp>
      <p:pic>
        <p:nvPicPr>
          <p:cNvPr id="12698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924944"/>
            <a:ext cx="4541837" cy="3406775"/>
          </a:xfrm>
          <a:prstGeom prst="rect">
            <a:avLst/>
          </a:prstGeom>
          <a:noFill/>
          <a:ln>
            <a:noFill/>
          </a:ln>
          <a:effectLst>
            <a:outerShdw dist="139498" dir="2700000" algn="ctr" rotWithShape="0">
              <a:srgbClr val="333333">
                <a:alpha val="6501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0" y="256078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44" y="253042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Здоровое  питание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2584950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351217"/>
            <a:ext cx="7063170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400" dirty="0" smtClean="0">
                <a:solidFill>
                  <a:prstClr val="black"/>
                </a:solidFill>
                <a:ea typeface="+mn-ea"/>
                <a:cs typeface="+mn-cs"/>
              </a:rPr>
              <a:t>Профилактика и комплексное лечение диабета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109483" y="1373118"/>
            <a:ext cx="5827460" cy="96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defRPr/>
            </a:pPr>
            <a:endParaRPr lang="ru-RU" sz="20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itchFamily="2" charset="2"/>
              <a:buChar char="ü"/>
              <a:defRPr/>
            </a:pPr>
            <a:endParaRPr lang="en-US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3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526" y="2456707"/>
            <a:ext cx="1693788" cy="373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9" descr="C:\Users\User\Desktop\Юле\прозрачка\вита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" y="1268760"/>
            <a:ext cx="1781625" cy="368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6765826" y="1196752"/>
            <a:ext cx="2342233" cy="41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9" descr="C:\Users\sales1\Desktop\новые фото\Ahillan-a2-13,5cm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16982" r="30199" b="21887"/>
          <a:stretch>
            <a:fillRect/>
          </a:stretch>
        </p:blipFill>
        <p:spPr bwMode="auto">
          <a:xfrm>
            <a:off x="5508104" y="2316177"/>
            <a:ext cx="1870199" cy="396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8" descr="C:\Users\bio\Desktop\toxidont-mai-digidro-a2-9,3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162" y="2662448"/>
            <a:ext cx="15113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3485393" y="1784247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2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2060995" y="2113825"/>
            <a:ext cx="5439417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Состав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: 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шрот лопуха, экстракты травы </a:t>
            </a:r>
            <a:r>
              <a:rPr lang="ru-RU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галеги</a:t>
            </a:r>
            <a:r>
              <a:rPr lang="ru-RU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, листьев крапивы двудомной, корней одуванчика лекарственного, плоды шиповника измельченные, экстракт корня лопуха большого, </a:t>
            </a:r>
            <a:r>
              <a:rPr lang="ru-RU" sz="2000" dirty="0" err="1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стевиозид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 descr="C:\Users\sales1\Desktop\реклама\картинки\крапив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619" y="3639875"/>
            <a:ext cx="1775984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sales1\Desktop\реклама\картинки\pic_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839" y="4446454"/>
            <a:ext cx="1560057" cy="219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sales1\Desktop\реклама\картинки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309" y="5161433"/>
            <a:ext cx="1605293" cy="1202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sales1\Desktop\реклама\картинки\way-to-describe-today-a-carrot-i-drew-this-quick-sketch-of-a-carrot-qRPD52-clipar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602" y="4892179"/>
            <a:ext cx="1791580" cy="178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sales1\Desktop\реклама\картинки\Vine-Vera-Ingredient-Spotlight-Actium-Lappa-Root-Extrac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5406189"/>
            <a:ext cx="1872209" cy="124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13444"/>
          <a:stretch/>
        </p:blipFill>
        <p:spPr bwMode="auto">
          <a:xfrm>
            <a:off x="7352619" y="2060848"/>
            <a:ext cx="1580119" cy="14311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465259" y="3195488"/>
            <a:ext cx="1652814" cy="295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3635896" y="1150109"/>
            <a:ext cx="1663734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4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11" y="1203041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502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112292" y="1340768"/>
            <a:ext cx="6840760" cy="518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>
              <a:buNone/>
            </a:pPr>
            <a:r>
              <a:rPr lang="ru-RU" sz="2400" dirty="0" smtClean="0"/>
              <a:t>Комплекс </a:t>
            </a:r>
            <a:r>
              <a:rPr lang="ru-RU" sz="2400" dirty="0" err="1"/>
              <a:t>флавоноидов</a:t>
            </a:r>
            <a:r>
              <a:rPr lang="ru-RU" sz="2400" dirty="0"/>
              <a:t> и </a:t>
            </a:r>
            <a:r>
              <a:rPr lang="ru-RU" sz="2400" dirty="0" err="1" smtClean="0"/>
              <a:t>гуанидинов</a:t>
            </a:r>
            <a:r>
              <a:rPr lang="ru-RU" sz="2400" dirty="0" smtClean="0"/>
              <a:t>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err="1" smtClean="0"/>
              <a:t>галеги</a:t>
            </a:r>
            <a:r>
              <a:rPr lang="ru-RU" sz="2400" dirty="0" smtClean="0"/>
              <a:t>  лекарственной. </a:t>
            </a:r>
            <a:endParaRPr lang="ru-RU" sz="2400" dirty="0" smtClean="0"/>
          </a:p>
          <a:p>
            <a:pPr marL="0" indent="0" algn="ctr">
              <a:buNone/>
            </a:pPr>
            <a:r>
              <a:rPr lang="ru-RU" sz="2400" dirty="0" smtClean="0"/>
              <a:t>Эксперименты </a:t>
            </a:r>
            <a:r>
              <a:rPr lang="en-US" sz="2400" dirty="0">
                <a:solidFill>
                  <a:srgbClr val="000000"/>
                </a:solidFill>
                <a:ea typeface="Times New Roman"/>
              </a:rPr>
              <a:t>in vivo </a:t>
            </a:r>
            <a:r>
              <a:rPr lang="ru-RU" sz="2400" dirty="0" smtClean="0"/>
              <a:t>показали</a:t>
            </a:r>
            <a:r>
              <a:rPr lang="ru-RU" sz="2400" dirty="0"/>
              <a:t>, что препарат значительно снижает уровень глюкозы в </a:t>
            </a:r>
            <a:r>
              <a:rPr lang="ru-RU" sz="2400" dirty="0" smtClean="0"/>
              <a:t>крови</a:t>
            </a:r>
          </a:p>
          <a:p>
            <a:pPr marL="0" indent="0" algn="ctr">
              <a:buNone/>
            </a:pPr>
            <a:r>
              <a:rPr lang="ru-RU" sz="2400" dirty="0" smtClean="0"/>
              <a:t> - снижает </a:t>
            </a:r>
            <a:r>
              <a:rPr lang="ru-RU" sz="2400" dirty="0"/>
              <a:t>уровень триглицеридов, общего холестерина, холестерина ЛПНП, повышает содержание холестерина </a:t>
            </a:r>
            <a:r>
              <a:rPr lang="ru-RU" sz="2400" dirty="0" smtClean="0"/>
              <a:t>ЛПВП</a:t>
            </a:r>
          </a:p>
          <a:p>
            <a:pPr marL="0" indent="0" algn="ctr">
              <a:buNone/>
            </a:pPr>
            <a:r>
              <a:rPr lang="ru-RU" sz="2400" dirty="0" smtClean="0"/>
              <a:t>Механизм </a:t>
            </a:r>
            <a:r>
              <a:rPr lang="ru-RU" sz="2400" dirty="0"/>
              <a:t>действия </a:t>
            </a:r>
            <a:r>
              <a:rPr lang="ru-RU" sz="2400" dirty="0" err="1"/>
              <a:t>галеги</a:t>
            </a:r>
            <a:r>
              <a:rPr lang="ru-RU" sz="2400" dirty="0"/>
              <a:t> при </a:t>
            </a:r>
            <a:r>
              <a:rPr lang="ru-RU" sz="2400" dirty="0" err="1"/>
              <a:t>аллоксановом</a:t>
            </a:r>
            <a:r>
              <a:rPr lang="ru-RU" sz="2400" dirty="0"/>
              <a:t> диабете связывают со способностью снижать активность ферментов, разрушающих инсулин, </a:t>
            </a:r>
            <a:r>
              <a:rPr lang="ru-RU" sz="2400" dirty="0" smtClean="0"/>
              <a:t>способствовать образованию </a:t>
            </a:r>
            <a:r>
              <a:rPr lang="ru-RU" sz="2400" dirty="0"/>
              <a:t>островков поджелудочной железы с преобладанием β-клеток.</a:t>
            </a:r>
            <a:endParaRPr lang="ru-RU" sz="2400" dirty="0">
              <a:solidFill>
                <a:srgbClr val="C00000"/>
              </a:solidFill>
              <a:effectLst/>
            </a:endParaRPr>
          </a:p>
        </p:txBody>
      </p:sp>
      <p:pic>
        <p:nvPicPr>
          <p:cNvPr id="9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683568" y="3833664"/>
            <a:ext cx="1689637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1740" y="1260543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7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640" y="2040911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085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pic>
        <p:nvPicPr>
          <p:cNvPr id="10" name="Picture 70" descr="http://www.longecity.org/forum/uploads/2b50b952376dcdea48634e84d69e544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9461" y="1628800"/>
            <a:ext cx="1716078" cy="161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4" descr="http://www.xumuk.ru/spravochnik/dbimage/gifs/guanidi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21471"/>
            <a:ext cx="1758950" cy="15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2" descr="http://dic.academic.ru/pictures/wiki/files/71/Guanidine-2D-skeleta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539" y="2721471"/>
            <a:ext cx="18002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Штриховая стрелка вправо 17"/>
          <p:cNvSpPr/>
          <p:nvPr/>
        </p:nvSpPr>
        <p:spPr>
          <a:xfrm>
            <a:off x="4183637" y="3385839"/>
            <a:ext cx="423863" cy="242888"/>
          </a:xfrm>
          <a:prstGeom prst="stripedRightArrow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FFFFFF"/>
              </a:solidFill>
            </a:endParaRPr>
          </a:p>
        </p:txBody>
      </p:sp>
      <p:pic>
        <p:nvPicPr>
          <p:cNvPr id="19" name="Picture 81" descr="http://farmakognozja.farmacja.pl/fitochem/flawon/kemfero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109" y="4841934"/>
            <a:ext cx="2730500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83" descr="http://viness.narod.ru/phenol_3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515" y="4177689"/>
            <a:ext cx="2613922" cy="2012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Прямоугольник 2"/>
          <p:cNvSpPr>
            <a:spLocks noChangeArrowheads="1"/>
          </p:cNvSpPr>
          <p:nvPr/>
        </p:nvSpPr>
        <p:spPr bwMode="auto">
          <a:xfrm>
            <a:off x="5502058" y="6239669"/>
            <a:ext cx="3113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rgbClr val="000000"/>
                </a:solidFill>
              </a:rPr>
              <a:t>Фенолкарбоновые кислоты</a:t>
            </a:r>
          </a:p>
        </p:txBody>
      </p:sp>
      <p:sp>
        <p:nvSpPr>
          <p:cNvPr id="22" name="Прямоугольник 9"/>
          <p:cNvSpPr>
            <a:spLocks noChangeArrowheads="1"/>
          </p:cNvSpPr>
          <p:nvPr/>
        </p:nvSpPr>
        <p:spPr bwMode="auto">
          <a:xfrm>
            <a:off x="1709886" y="6230277"/>
            <a:ext cx="1277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rgbClr val="000000"/>
                </a:solidFill>
              </a:rPr>
              <a:t>кемферол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1979712" y="4293096"/>
            <a:ext cx="1395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rgbClr val="000000"/>
                </a:solidFill>
              </a:rPr>
              <a:t>гуанидин</a:t>
            </a:r>
            <a:endParaRPr lang="ru-RU" altLang="ru-RU" sz="1800" dirty="0">
              <a:solidFill>
                <a:srgbClr val="000000"/>
              </a:solidFill>
            </a:endParaRPr>
          </a:p>
        </p:txBody>
      </p:sp>
      <p:pic>
        <p:nvPicPr>
          <p:cNvPr id="26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34615" y="1252490"/>
            <a:ext cx="1802051" cy="322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с двумя вырезанными противолежащими углами 26"/>
          <p:cNvSpPr/>
          <p:nvPr/>
        </p:nvSpPr>
        <p:spPr>
          <a:xfrm>
            <a:off x="3626793" y="874531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8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2080" y="1821214"/>
            <a:ext cx="3641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Гуанидин</a:t>
            </a:r>
            <a:r>
              <a:rPr lang="ru-RU" dirty="0" smtClean="0"/>
              <a:t> – активное вещество</a:t>
            </a:r>
            <a:endParaRPr lang="ru-RU" dirty="0"/>
          </a:p>
        </p:txBody>
      </p:sp>
      <p:pic>
        <p:nvPicPr>
          <p:cNvPr id="24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301" y="4293096"/>
            <a:ext cx="1188862" cy="223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0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0" y="1268760"/>
            <a:ext cx="88204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</a:rPr>
              <a:t>Б</a:t>
            </a: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/>
              </a:rPr>
              <a:t>олее 350 миллионов человек в мире страдают от диабета.</a:t>
            </a:r>
          </a:p>
          <a:p>
            <a:pPr algn="ctr">
              <a:spcBef>
                <a:spcPct val="0"/>
              </a:spcBef>
            </a:pPr>
            <a:r>
              <a:rPr lang="ru-RU" sz="2400" dirty="0">
                <a:solidFill>
                  <a:srgbClr val="000000"/>
                </a:solidFill>
                <a:latin typeface="+mj-lt"/>
                <a:ea typeface="Times New Roman"/>
              </a:rPr>
              <a:t>Б</a:t>
            </a: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/>
              </a:rPr>
              <a:t>ольшая часть из них – больные диабетом 2 типа.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-14951" y="55892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/>
              </a:rPr>
              <a:t>По прогнозам, к 2030 году число больных диабетом </a:t>
            </a:r>
          </a:p>
          <a:p>
            <a:pPr algn="ctr">
              <a:spcBef>
                <a:spcPct val="0"/>
              </a:spcBef>
            </a:pPr>
            <a:r>
              <a:rPr lang="ru-RU" sz="2400" dirty="0" smtClean="0">
                <a:solidFill>
                  <a:srgbClr val="000000"/>
                </a:solidFill>
                <a:latin typeface="+mj-lt"/>
                <a:ea typeface="Times New Roman"/>
              </a:rPr>
              <a:t>вырастет до 500 000 000</a:t>
            </a:r>
            <a:endParaRPr lang="ru-RU" altLang="ru-RU" sz="240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194" name="Picture 2" descr="C:\Users\sales1\Desktop\реклама\картинки\1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38" y="2309631"/>
            <a:ext cx="4739394" cy="3159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0" y="304812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136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b="0" i="0" dirty="0" smtClean="0"/>
              <a:t> </a:t>
            </a:r>
          </a:p>
          <a:p>
            <a:r>
              <a:rPr lang="ru-RU" altLang="ru-RU" sz="2000" b="0" i="0" dirty="0" smtClean="0"/>
              <a:t> </a:t>
            </a:r>
            <a:endParaRPr lang="ru-RU" altLang="ru-RU" sz="2000" b="0" i="0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051720" y="1845019"/>
            <a:ext cx="6840759" cy="1611772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000" dirty="0" smtClean="0"/>
              <a:t>Комплекс </a:t>
            </a:r>
            <a:r>
              <a:rPr lang="ru-RU" sz="2000" dirty="0" err="1" smtClean="0"/>
              <a:t>гуанидинов</a:t>
            </a:r>
            <a:r>
              <a:rPr lang="ru-RU" sz="2000" dirty="0" smtClean="0"/>
              <a:t>, </a:t>
            </a:r>
            <a:r>
              <a:rPr lang="ru-RU" sz="2000" dirty="0" err="1" smtClean="0"/>
              <a:t>флавоноидов</a:t>
            </a:r>
            <a:r>
              <a:rPr lang="ru-RU" sz="2000" dirty="0" smtClean="0"/>
              <a:t> </a:t>
            </a:r>
            <a:r>
              <a:rPr lang="ru-RU" sz="2000" dirty="0" smtClean="0"/>
              <a:t>и полифенолов </a:t>
            </a:r>
            <a:r>
              <a:rPr lang="ru-RU" sz="2000" dirty="0" err="1" smtClean="0"/>
              <a:t>галеги</a:t>
            </a:r>
            <a:r>
              <a:rPr lang="ru-RU" sz="2000" dirty="0" smtClean="0"/>
              <a:t> </a:t>
            </a:r>
            <a:r>
              <a:rPr lang="ru-RU" sz="2000" dirty="0" smtClean="0"/>
              <a:t>лекарственной снижает </a:t>
            </a:r>
            <a:r>
              <a:rPr lang="ru-RU" sz="2000" dirty="0"/>
              <a:t>уровень глюкозы в крови, не влияя на поджелудочную железу </a:t>
            </a:r>
          </a:p>
          <a:p>
            <a:pPr algn="ctr">
              <a:lnSpc>
                <a:spcPct val="90000"/>
              </a:lnSpc>
              <a:defRPr/>
            </a:pPr>
            <a:endParaRPr lang="ru-RU" sz="2400" dirty="0" smtClean="0">
              <a:solidFill>
                <a:schemeClr val="tx1"/>
              </a:solidFill>
              <a:ea typeface="Times New Roman"/>
            </a:endParaRPr>
          </a:p>
          <a:p>
            <a:pPr algn="ctr">
              <a:lnSpc>
                <a:spcPct val="90000"/>
              </a:lnSpc>
              <a:defRPr/>
            </a:pPr>
            <a:endParaRPr lang="ru-RU" sz="2200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066575" y="3717032"/>
            <a:ext cx="6825904" cy="1058956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Препарат ингибирует фермент, </a:t>
            </a:r>
            <a:endParaRPr lang="ru-RU" sz="2400" dirty="0" smtClean="0"/>
          </a:p>
          <a:p>
            <a:pPr algn="ctr">
              <a:defRPr/>
            </a:pPr>
            <a:r>
              <a:rPr lang="ru-RU" sz="2400" dirty="0" smtClean="0"/>
              <a:t>который </a:t>
            </a:r>
            <a:r>
              <a:rPr lang="ru-RU" sz="2400" dirty="0"/>
              <a:t>разрушает инсулин 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066575" y="5132784"/>
            <a:ext cx="6840760" cy="121285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dirty="0"/>
              <a:t>Препарат стимулирует образование и накопление гликогена в печени 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059832" y="978908"/>
            <a:ext cx="3507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2800" dirty="0" smtClean="0">
                <a:solidFill>
                  <a:srgbClr val="000000"/>
                </a:solidFill>
                <a:ea typeface="Times New Roman"/>
              </a:rPr>
              <a:t>Механизм действия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339247" y="3735082"/>
            <a:ext cx="1773347" cy="3174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0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" y="1862874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4918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151172" y="1081105"/>
            <a:ext cx="6741308" cy="391628"/>
          </a:xfrm>
          <a:prstGeom prst="rect">
            <a:avLst/>
          </a:prstGeom>
          <a:noFill/>
          <a:ln>
            <a:noFill/>
          </a:ln>
          <a:effectLst>
            <a:outerShdw dist="88900" dir="5819995" sx="100999" sy="100999" algn="tl" rotWithShape="0">
              <a:srgbClr val="000000">
                <a:alpha val="39999"/>
              </a:srgbClr>
            </a:outerShdw>
          </a:effectLst>
          <a:extLst/>
        </p:spPr>
        <p:txBody>
          <a:bodyPr wrap="square" tIns="72000" bIns="72000">
            <a:spAutoFit/>
          </a:bodyPr>
          <a:lstStyle/>
          <a:p>
            <a:pPr lvl="0" algn="ctr"/>
            <a:r>
              <a:rPr lang="ru-RU" sz="1600" dirty="0" smtClean="0"/>
              <a:t>Влияние </a:t>
            </a:r>
            <a:r>
              <a:rPr lang="ru-RU" sz="1600" dirty="0" err="1" smtClean="0"/>
              <a:t>галеги</a:t>
            </a:r>
            <a:r>
              <a:rPr lang="ru-RU" sz="1600" dirty="0" smtClean="0"/>
              <a:t>  на липидный спектр крови при сахарном диабете</a:t>
            </a:r>
            <a:endParaRPr lang="ru-RU" sz="16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9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827584" y="2974502"/>
            <a:ext cx="1671361" cy="2991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23313" y="332656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4098" name="Picture 2" descr="якимов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" b="-536"/>
          <a:stretch>
            <a:fillRect/>
          </a:stretch>
        </p:blipFill>
        <p:spPr bwMode="auto">
          <a:xfrm>
            <a:off x="2483768" y="1502128"/>
            <a:ext cx="6408712" cy="4292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0702" y="5794824"/>
            <a:ext cx="860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Влияние </a:t>
            </a:r>
            <a:r>
              <a:rPr lang="ru-RU" sz="1400" dirty="0" err="1"/>
              <a:t>галеги</a:t>
            </a:r>
            <a:r>
              <a:rPr lang="ru-RU" sz="1400" dirty="0"/>
              <a:t> </a:t>
            </a:r>
            <a:r>
              <a:rPr lang="ru-RU" sz="1400" dirty="0" smtClean="0"/>
              <a:t> </a:t>
            </a:r>
            <a:r>
              <a:rPr lang="ru-RU" sz="1400" dirty="0"/>
              <a:t>на липидный спектр крови при сахарном диабете у животных. </a:t>
            </a:r>
            <a:endParaRPr lang="ru-RU" sz="1400" dirty="0" smtClean="0"/>
          </a:p>
          <a:p>
            <a:r>
              <a:rPr lang="ru-RU" sz="1400" dirty="0" smtClean="0"/>
              <a:t>Различия </a:t>
            </a:r>
            <a:r>
              <a:rPr lang="ru-RU" sz="1400" dirty="0"/>
              <a:t>достоверны (</a:t>
            </a:r>
            <a:r>
              <a:rPr lang="en-US" sz="1400" i="1" dirty="0"/>
              <a:t>p</a:t>
            </a:r>
            <a:r>
              <a:rPr lang="ru-RU" sz="1400" dirty="0"/>
              <a:t> &lt; 0,05): 	* — по отношению к </a:t>
            </a:r>
            <a:r>
              <a:rPr lang="ru-RU" sz="1400" dirty="0" err="1"/>
              <a:t>интактным</a:t>
            </a:r>
            <a:r>
              <a:rPr lang="ru-RU" sz="1400" dirty="0"/>
              <a:t> животным; ■ — по отношению к СД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486" y="6318044"/>
            <a:ext cx="8997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/>
            <a:r>
              <a:rPr lang="ru-RU" sz="1200" dirty="0"/>
              <a:t>Влияние </a:t>
            </a:r>
            <a:r>
              <a:rPr lang="ru-RU" sz="1200" dirty="0" err="1"/>
              <a:t>галеги</a:t>
            </a:r>
            <a:r>
              <a:rPr lang="ru-RU" sz="1200" dirty="0"/>
              <a:t> лекарственной на течение экспериментального </a:t>
            </a:r>
            <a:r>
              <a:rPr lang="ru-RU" sz="1200" dirty="0" smtClean="0"/>
              <a:t>сахарного </a:t>
            </a:r>
            <a:r>
              <a:rPr lang="ru-RU" sz="1200" dirty="0"/>
              <a:t>диабета. Якимова Т.В., Буркова </a:t>
            </a:r>
            <a:r>
              <a:rPr lang="ru-RU" sz="1200" dirty="0" err="1"/>
              <a:t>В.Н</a:t>
            </a:r>
            <a:r>
              <a:rPr lang="ru-RU" sz="1200" dirty="0" err="1" smtClean="0"/>
              <a:t>.,Ухова</a:t>
            </a:r>
            <a:r>
              <a:rPr lang="ru-RU" sz="1200" dirty="0" smtClean="0"/>
              <a:t> </a:t>
            </a:r>
            <a:r>
              <a:rPr lang="ru-RU" sz="1200" dirty="0"/>
              <a:t>Т.М. Бюллетень сибирской медицины. 2006 г. </a:t>
            </a:r>
            <a:endParaRPr lang="ru-RU" sz="1200" b="1" dirty="0"/>
          </a:p>
        </p:txBody>
      </p:sp>
      <p:pic>
        <p:nvPicPr>
          <p:cNvPr id="10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81732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489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pic>
        <p:nvPicPr>
          <p:cNvPr id="12" name="Picture 2" descr="C:\Users\User\Desktop\сканирование0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017" y="3156862"/>
            <a:ext cx="7115658" cy="25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056990" y="1772816"/>
            <a:ext cx="6569403" cy="1068736"/>
          </a:xfrm>
          <a:prstGeom prst="rect">
            <a:avLst/>
          </a:prstGeom>
          <a:noFill/>
          <a:ln>
            <a:noFill/>
          </a:ln>
          <a:effectLst>
            <a:outerShdw dist="88900" dir="5819995" sx="100999" sy="100999" algn="tl" rotWithShape="0">
              <a:srgbClr val="000000">
                <a:alpha val="39999"/>
              </a:srgbClr>
            </a:outerShdw>
          </a:effectLst>
          <a:extLst/>
        </p:spPr>
        <p:txBody>
          <a:bodyPr wrap="square" tIns="72000" bIns="72000">
            <a:spAutoFit/>
          </a:bodyPr>
          <a:lstStyle/>
          <a:p>
            <a:pPr lvl="0" algn="ctr"/>
            <a:r>
              <a:rPr lang="ru-RU" sz="2000" dirty="0"/>
              <a:t>Лечебный эффект экстракта </a:t>
            </a:r>
            <a:r>
              <a:rPr lang="ru-RU" sz="2000" dirty="0" err="1" smtClean="0"/>
              <a:t>галеги</a:t>
            </a:r>
            <a:r>
              <a:rPr lang="ru-RU" sz="2000" dirty="0" smtClean="0"/>
              <a:t> </a:t>
            </a:r>
            <a:r>
              <a:rPr lang="ru-RU" sz="2000" dirty="0" smtClean="0"/>
              <a:t>снижающий уровень </a:t>
            </a:r>
            <a:r>
              <a:rPr lang="ru-RU" sz="2000" dirty="0"/>
              <a:t>глюкозы </a:t>
            </a:r>
            <a:r>
              <a:rPr lang="ru-RU" sz="2000" dirty="0" smtClean="0"/>
              <a:t>и </a:t>
            </a:r>
            <a:r>
              <a:rPr lang="ru-RU" sz="2000" dirty="0" err="1"/>
              <a:t>гликозилированного</a:t>
            </a:r>
            <a:r>
              <a:rPr lang="ru-RU" sz="2000" dirty="0"/>
              <a:t> гемоглобина в крови </a:t>
            </a:r>
            <a:r>
              <a:rPr lang="ru-RU" sz="2000" dirty="0" smtClean="0"/>
              <a:t>диабета II типа  : </a:t>
            </a:r>
            <a:r>
              <a:rPr lang="ru-RU" sz="2000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  <a:endParaRPr lang="ru-RU" sz="2000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9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269362" y="3365424"/>
            <a:ext cx="1690630" cy="318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486" y="6318044"/>
            <a:ext cx="89970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/>
            <a:r>
              <a:rPr lang="ru-RU" sz="1200" dirty="0"/>
              <a:t>Влияние </a:t>
            </a:r>
            <a:r>
              <a:rPr lang="ru-RU" sz="1200" dirty="0" err="1"/>
              <a:t>галеги</a:t>
            </a:r>
            <a:r>
              <a:rPr lang="ru-RU" sz="1200" dirty="0"/>
              <a:t> лекарственной на течение экспериментального </a:t>
            </a:r>
            <a:r>
              <a:rPr lang="ru-RU" sz="1200" dirty="0" smtClean="0"/>
              <a:t>сахарного </a:t>
            </a:r>
            <a:r>
              <a:rPr lang="ru-RU" sz="1200" dirty="0"/>
              <a:t>диабета. Якимова Т.В., Буркова </a:t>
            </a:r>
            <a:r>
              <a:rPr lang="ru-RU" sz="1200" dirty="0" err="1"/>
              <a:t>В.Н</a:t>
            </a:r>
            <a:r>
              <a:rPr lang="ru-RU" sz="1200" dirty="0" err="1" smtClean="0"/>
              <a:t>.,Ухова</a:t>
            </a:r>
            <a:r>
              <a:rPr lang="ru-RU" sz="1200" dirty="0" smtClean="0"/>
              <a:t> </a:t>
            </a:r>
            <a:r>
              <a:rPr lang="ru-RU" sz="1200" dirty="0"/>
              <a:t>Т.М. Бюллетень сибирской медицины. 2006 г. </a:t>
            </a:r>
            <a:endParaRPr lang="ru-RU" sz="1200" b="1" dirty="0"/>
          </a:p>
        </p:txBody>
      </p:sp>
      <p:pic>
        <p:nvPicPr>
          <p:cNvPr id="10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53" y="1628800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204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2151172" y="1309963"/>
            <a:ext cx="6741308" cy="760959"/>
          </a:xfrm>
          <a:prstGeom prst="rect">
            <a:avLst/>
          </a:prstGeom>
          <a:noFill/>
          <a:ln>
            <a:noFill/>
          </a:ln>
          <a:effectLst>
            <a:outerShdw dist="88900" dir="5819995" sx="100999" sy="100999" algn="tl" rotWithShape="0">
              <a:srgbClr val="000000">
                <a:alpha val="39999"/>
              </a:srgbClr>
            </a:outerShdw>
          </a:effectLst>
          <a:extLst/>
        </p:spPr>
        <p:txBody>
          <a:bodyPr wrap="square" tIns="72000" bIns="72000">
            <a:spAutoFit/>
          </a:bodyPr>
          <a:lstStyle/>
          <a:p>
            <a:pPr lvl="0" algn="ctr"/>
            <a:r>
              <a:rPr lang="ru-RU" sz="2000" dirty="0"/>
              <a:t>Лечебный эффект экстракта </a:t>
            </a:r>
            <a:r>
              <a:rPr lang="ru-RU" sz="2000" dirty="0" err="1"/>
              <a:t>галеги</a:t>
            </a:r>
            <a:r>
              <a:rPr lang="ru-RU" sz="2000" dirty="0"/>
              <a:t> </a:t>
            </a:r>
            <a:endParaRPr lang="ru-RU" sz="2000" dirty="0" smtClean="0"/>
          </a:p>
          <a:p>
            <a:pPr lvl="0" algn="ctr"/>
            <a:r>
              <a:rPr lang="ru-RU" sz="2000" dirty="0" smtClean="0"/>
              <a:t>в </a:t>
            </a:r>
            <a:r>
              <a:rPr lang="ru-RU" sz="2000" dirty="0"/>
              <a:t>модели диабета II типа </a:t>
            </a:r>
            <a:r>
              <a:rPr lang="ru-RU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  <a:endParaRPr lang="ru-RU" sz="2000" b="1" dirty="0">
              <a:solidFill>
                <a:srgbClr val="0066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10" name="Picture 87" descr="C:\Users\User\Desktop\сканирование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838" y="2452437"/>
            <a:ext cx="6870156" cy="3234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305421" y="3580361"/>
            <a:ext cx="1811509" cy="32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-23313" y="332656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20400"/>
            <a:ext cx="1170235" cy="2200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pic>
        <p:nvPicPr>
          <p:cNvPr id="9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30557" y="3379847"/>
            <a:ext cx="1652421" cy="311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0" y="1095445"/>
            <a:ext cx="1331640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217482"/>
              </p:ext>
            </p:extLst>
          </p:nvPr>
        </p:nvGraphicFramePr>
        <p:xfrm>
          <a:off x="1403648" y="1772816"/>
          <a:ext cx="7663500" cy="4191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2501"/>
                <a:gridCol w="1193030"/>
                <a:gridCol w="1193030"/>
                <a:gridCol w="1175342"/>
                <a:gridCol w="1085970"/>
                <a:gridCol w="1063627"/>
              </a:tblGrid>
              <a:tr h="7311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</a:rPr>
                        <a:t>Показатели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marL="52070" marR="64135" algn="ctr">
                        <a:lnSpc>
                          <a:spcPts val="2090"/>
                        </a:lnSpc>
                        <a:spcAft>
                          <a:spcPts val="0"/>
                        </a:spcAft>
                      </a:pPr>
                      <a:r>
                        <a:rPr lang="ru-RU" sz="1000" spc="5" dirty="0">
                          <a:effectLst/>
                        </a:rPr>
                        <a:t>Группы </a:t>
                      </a:r>
                      <a:r>
                        <a:rPr lang="ru-RU" sz="1000" spc="-10" dirty="0">
                          <a:effectLst/>
                        </a:rPr>
                        <a:t>наблюдения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marL="368935" marR="374650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</a:rPr>
                        <a:t>До лечения </a:t>
                      </a:r>
                      <a:r>
                        <a:rPr lang="ru-RU" sz="1000" spc="65" dirty="0">
                          <a:effectLst/>
                        </a:rPr>
                        <a:t>(</a:t>
                      </a:r>
                      <a:r>
                        <a:rPr lang="ru-RU" sz="1000" spc="65" dirty="0" err="1">
                          <a:effectLst/>
                        </a:rPr>
                        <a:t>М±т</a:t>
                      </a:r>
                      <a:r>
                        <a:rPr lang="ru-RU" sz="1000" spc="65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marL="182880" marR="186055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Через 1 месяц от </a:t>
                      </a:r>
                      <a:r>
                        <a:rPr lang="ru-RU" sz="1000" spc="-5">
                          <a:effectLst/>
                        </a:rPr>
                        <a:t>начала лечения </a:t>
                      </a:r>
                      <a:r>
                        <a:rPr lang="ru-RU" sz="1000" spc="75">
                          <a:effectLst/>
                        </a:rPr>
                        <a:t>(М±т)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marL="88265" marR="91440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</a:rPr>
                        <a:t>Через 3 месяца от </a:t>
                      </a:r>
                      <a:r>
                        <a:rPr lang="ru-RU" sz="1000" spc="-5" dirty="0">
                          <a:effectLst/>
                        </a:rPr>
                        <a:t>начала лечения </a:t>
                      </a:r>
                      <a:r>
                        <a:rPr lang="ru-RU" sz="1000" spc="75" dirty="0">
                          <a:effectLst/>
                        </a:rPr>
                        <a:t>(</a:t>
                      </a:r>
                      <a:r>
                        <a:rPr lang="ru-RU" sz="1000" spc="75" dirty="0" err="1">
                          <a:effectLst/>
                        </a:rPr>
                        <a:t>М±т</a:t>
                      </a:r>
                      <a:r>
                        <a:rPr lang="ru-RU" sz="1000" spc="75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marL="24130" marR="42545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5" dirty="0">
                          <a:effectLst/>
                        </a:rPr>
                        <a:t>Через 6 месяцев от </a:t>
                      </a:r>
                      <a:r>
                        <a:rPr lang="ru-RU" sz="1000" dirty="0">
                          <a:effectLst/>
                        </a:rPr>
                        <a:t>начала лечения </a:t>
                      </a:r>
                      <a:r>
                        <a:rPr lang="ru-RU" sz="1000" spc="80" dirty="0">
                          <a:effectLst/>
                        </a:rPr>
                        <a:t>(</a:t>
                      </a:r>
                      <a:r>
                        <a:rPr lang="ru-RU" sz="1000" spc="80" dirty="0" err="1">
                          <a:effectLst/>
                        </a:rPr>
                        <a:t>М±т</a:t>
                      </a:r>
                      <a:r>
                        <a:rPr lang="ru-RU" sz="1000" spc="80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4518">
                <a:tc rowSpan="3">
                  <a:txBody>
                    <a:bodyPr/>
                    <a:lstStyle/>
                    <a:p>
                      <a:pPr marL="60960" marR="60960" 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</a:rPr>
                        <a:t>Среднесуточные колебания </a:t>
                      </a:r>
                      <a:r>
                        <a:rPr lang="ru-RU" sz="1000" dirty="0">
                          <a:effectLst/>
                        </a:rPr>
                        <a:t>уровня гликемии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7,9± 3,2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7,6±2,9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7,2±2,9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6,8±2,1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4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6,6±2,8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6,7±1,8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6,9±1,3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6,7±2,8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68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7,3±2,4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7,9±1,9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6,8±1,4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7,5±2,3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4518">
                <a:tc rowSpan="3">
                  <a:txBody>
                    <a:bodyPr/>
                    <a:lstStyle/>
                    <a:p>
                      <a:pPr marL="350520" marR="344170" algn="ctr">
                        <a:lnSpc>
                          <a:spcPts val="2090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Постпрандиальная </a:t>
                      </a:r>
                      <a:r>
                        <a:rPr lang="ru-RU" sz="1000">
                          <a:effectLst/>
                        </a:rPr>
                        <a:t>гипергликемия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12,6±5,4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5">
                          <a:effectLst/>
                        </a:rPr>
                        <a:t>11,8±4,8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70">
                          <a:effectLst/>
                        </a:rPr>
                        <a:t>1О,1±3,3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9,8±2,6*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9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11,7±3,6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10,9±1,2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10,4±2,6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10,0±0,9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97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11,6±3,4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</a:rPr>
                        <a:t>12,0±2,3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</a:rPr>
                        <a:t>11,3±3,1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10,8±1,6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4518">
                <a:tc rowSpan="3">
                  <a:txBody>
                    <a:bodyPr/>
                    <a:lstStyle/>
                    <a:p>
                      <a:pPr marL="399415" marR="393065" 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</a:rPr>
                        <a:t>Средний уровень </a:t>
                      </a:r>
                      <a:r>
                        <a:rPr lang="ru-RU" sz="1000" spc="-5" dirty="0" err="1">
                          <a:effectLst/>
                        </a:rPr>
                        <a:t>глюкозурии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3,1±1,9%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2,9±1,81%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2,7±1,74%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">
                          <a:effectLst/>
                        </a:rPr>
                        <a:t>2,5±1,6%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45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2,8±1,03%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2,6±1,2%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2,9±0,8%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2,2±1,0%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686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3,4±1,0%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3,0±1,9%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3,2±1,6%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3,7±1,8%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4518">
                <a:tc rowSpan="3">
                  <a:txBody>
                    <a:bodyPr/>
                    <a:lstStyle/>
                    <a:p>
                      <a:pPr marL="143510" marR="137160" algn="ctr">
                        <a:lnSpc>
                          <a:spcPts val="2090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Уровень гликированного </a:t>
                      </a:r>
                      <a:r>
                        <a:rPr lang="ru-RU" sz="1000">
                          <a:effectLst/>
                        </a:rPr>
                        <a:t>гемоглобина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10,6±1,6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9,9±0,8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0">
                          <a:effectLst/>
                        </a:rPr>
                        <a:t>9,4±0,56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</a:rPr>
                        <a:t>9,3±0,7*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196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11,1±1,0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10,56±0,9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10,3±1,9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</a:rPr>
                        <a:t>9,8±0,8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  <a:tr h="29707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10,8±0,9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</a:rPr>
                        <a:t>10,9±0,7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</a:rPr>
                        <a:t>11,2±0,7</a:t>
                      </a:r>
                      <a:endParaRPr lang="ru-RU" sz="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</a:rPr>
                        <a:t>10,6±0,5</a:t>
                      </a:r>
                      <a:endParaRPr lang="ru-RU" sz="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1219" marR="21219" marT="0" marB="0"/>
                </a:tc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403648" y="1182753"/>
            <a:ext cx="763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Комплексное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лечение диабета 1 и 2 типа у подростков и взрослых.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1640" y="6309320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Кафедра эндокринологии и </a:t>
            </a:r>
            <a:r>
              <a:rPr lang="ru-RU" sz="1400" dirty="0" err="1" smtClean="0"/>
              <a:t>диабетологии</a:t>
            </a:r>
            <a:r>
              <a:rPr lang="ru-RU" sz="1400" dirty="0" smtClean="0"/>
              <a:t> </a:t>
            </a:r>
            <a:r>
              <a:rPr lang="ru-RU" sz="1400" dirty="0" err="1" smtClean="0"/>
              <a:t>СибГМУ</a:t>
            </a:r>
            <a:r>
              <a:rPr lang="ru-RU" sz="1400" dirty="0" smtClean="0"/>
              <a:t> г. Томск  </a:t>
            </a:r>
            <a:endParaRPr lang="ru-RU" sz="1400" dirty="0"/>
          </a:p>
        </p:txBody>
      </p:sp>
      <p:pic>
        <p:nvPicPr>
          <p:cNvPr id="10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7" y="1772816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712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0" y="1095445"/>
            <a:ext cx="1331640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121518"/>
            <a:ext cx="727280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Динамика </a:t>
            </a:r>
            <a:r>
              <a:rPr lang="ru-RU" sz="1400" dirty="0" smtClean="0"/>
              <a:t>показателей липидного спектра у больных диабетом 1 и 2 типа </a:t>
            </a:r>
            <a:endParaRPr lang="ru-RU" sz="1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5645682"/>
              </p:ext>
            </p:extLst>
          </p:nvPr>
        </p:nvGraphicFramePr>
        <p:xfrm>
          <a:off x="1547665" y="1502128"/>
          <a:ext cx="7508242" cy="45094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84175"/>
                <a:gridCol w="883507"/>
                <a:gridCol w="1152128"/>
                <a:gridCol w="1224136"/>
                <a:gridCol w="1440160"/>
                <a:gridCol w="1224136"/>
              </a:tblGrid>
              <a:tr h="80008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marL="39370" marR="39370" 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ru-RU" sz="10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Группы </a:t>
                      </a:r>
                      <a:r>
                        <a:rPr lang="ru-RU" sz="1000" spc="-20" dirty="0" err="1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наблюд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marL="52070" marR="60960" algn="ctr">
                        <a:lnSpc>
                          <a:spcPts val="1990"/>
                        </a:lnSpc>
                        <a:spcAft>
                          <a:spcPts val="0"/>
                        </a:spcAft>
                      </a:pPr>
                      <a:r>
                        <a:rPr lang="ru-RU" sz="1000" spc="-3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 </a:t>
                      </a: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лечения </a:t>
                      </a:r>
                      <a:r>
                        <a:rPr lang="ru-RU" sz="1000" spc="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spc="6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М±т</a:t>
                      </a:r>
                      <a:r>
                        <a:rPr lang="ru-RU" sz="1000" spc="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marL="8890" marR="18415" 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ru-RU" sz="1000" spc="-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Через 1 месяц после начала </a:t>
                      </a:r>
                      <a:r>
                        <a:rPr lang="ru-RU" sz="10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лечения (</a:t>
                      </a:r>
                      <a:r>
                        <a:rPr lang="ru-RU" sz="1000" spc="1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М±т</a:t>
                      </a:r>
                      <a:r>
                        <a:rPr lang="ru-RU" sz="10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marL="42545" marR="42545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Через 3 </a:t>
                      </a: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месяца после </a:t>
                      </a:r>
                      <a:r>
                        <a:rPr lang="ru-RU" sz="1000" spc="-1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начала лечения </a:t>
                      </a:r>
                      <a:r>
                        <a:rPr lang="ru-RU" sz="1000" spc="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spc="6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М±т</a:t>
                      </a:r>
                      <a:r>
                        <a:rPr lang="ru-RU" sz="1000" spc="6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marL="170815" marR="173990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Через 6 месяцев </a:t>
                      </a: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после начала </a:t>
                      </a:r>
                      <a:r>
                        <a:rPr lang="ru-RU" sz="1000" spc="65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spc="6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М±т</a:t>
                      </a:r>
                      <a:r>
                        <a:rPr lang="ru-RU" sz="1000" spc="6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5253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5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spc="-25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ммоль</a:t>
                      </a: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/л)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 ± 0,45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5,8±0,31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4,9±0,18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4,7±0,62*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22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4,9 ± 0,5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4,8±0,89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4,7±0,71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4,6±0,67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284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5,6 ±0,7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5,5±0,78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5,3±0,45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5,2±0,78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7485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ЛПНП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ru-RU" sz="1000" spc="-2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ммоль</a:t>
                      </a: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/л)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4,8±0,15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4,0±0,78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3,6±0,1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3,9±0,18*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22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3,46±0,67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3,45±0,78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3,5±0,65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3,4±0,56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7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3,6±0,56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3,4±0,67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3,6±0,34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3,5±0,89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81906">
                <a:tc rowSpan="3">
                  <a:txBody>
                    <a:bodyPr/>
                    <a:lstStyle/>
                    <a:p>
                      <a:pPr marL="85090" marR="82550" algn="ctr">
                        <a:lnSpc>
                          <a:spcPts val="209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ТГ </a:t>
                      </a: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(ммоль/л)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1,6±0,13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1,6±0,01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1,6±0,13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1,5±0,15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7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1,5±0,15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1,3±0,16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1,28±0,24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1,2±0,23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4737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1,3 ±0,76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1,5±0,4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1,7±0,71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1,2±0,33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2847">
                <a:tc rowSpan="3">
                  <a:txBody>
                    <a:bodyPr/>
                    <a:lstStyle/>
                    <a:p>
                      <a:pPr marL="88265" marR="85090" algn="ctr">
                        <a:lnSpc>
                          <a:spcPts val="2040"/>
                        </a:lnSpc>
                        <a:spcAft>
                          <a:spcPts val="0"/>
                        </a:spcAft>
                      </a:pPr>
                      <a:r>
                        <a:rPr lang="ru-RU" sz="1000" spc="-3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Ь-липо </a:t>
                      </a: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протеиды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6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49,1 ±0,51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44,7±0,12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44,4±0,16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marL="39624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42,1±0,83*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7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47,2±0,72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46,1±0,54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45,2±0,34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44,3±0,34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226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48,2±0,61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42,7±0,12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44,4±0,16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45,1±0,83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47377">
                <a:tc rowSpan="3">
                  <a:txBody>
                    <a:bodyPr/>
                    <a:lstStyle/>
                    <a:p>
                      <a:pPr marL="91440" marR="91440" algn="ctr">
                        <a:lnSpc>
                          <a:spcPts val="2065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Индекс </a:t>
                      </a:r>
                      <a:r>
                        <a:rPr lang="ru-RU" sz="1000" spc="-2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атероген-</a:t>
                      </a: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ности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4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1,8±0,15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1,6±0,18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1,16±0,84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6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 ±0,65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1748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3,15±0,78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2,8±0,23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2,6±0,34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2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2,6±0,23*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  <a:tr h="23243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3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2,4±0,91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2,3±0,67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2,4±0,89</a:t>
                      </a:r>
                      <a:endParaRPr lang="ru-RU" sz="100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spc="-15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2,4±0,69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20615" marR="20615" marT="0" marB="0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331640" y="6309320"/>
            <a:ext cx="74888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 smtClean="0"/>
              <a:t>Кафедра эндокринологии и </a:t>
            </a:r>
            <a:r>
              <a:rPr lang="ru-RU" sz="1400" dirty="0" err="1" smtClean="0"/>
              <a:t>диабетологии</a:t>
            </a:r>
            <a:r>
              <a:rPr lang="ru-RU" sz="1400" dirty="0" smtClean="0"/>
              <a:t> </a:t>
            </a:r>
            <a:r>
              <a:rPr lang="ru-RU" sz="1400" dirty="0" err="1" smtClean="0"/>
              <a:t>СибГМУ</a:t>
            </a:r>
            <a:r>
              <a:rPr lang="ru-RU" sz="1400" dirty="0" smtClean="0"/>
              <a:t> г. Томск  </a:t>
            </a:r>
            <a:endParaRPr lang="ru-RU" sz="1400" dirty="0"/>
          </a:p>
        </p:txBody>
      </p:sp>
      <p:sp>
        <p:nvSpPr>
          <p:cNvPr id="2" name="AutoShape 4" descr="http://&amp;bcy;&amp;icy;&amp;ocy;&amp;lcy;&amp;icy;&amp;tcy;&amp;kcy;&amp;rcy;&amp;acy;&amp;scy;&amp;ncy;&amp;ocy;&amp;dcy;&amp;acy;&amp;rcy;.&amp;rcy;&amp;fcy;/wp-content/uploads/galega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150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2" y="1628800"/>
            <a:ext cx="995855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91153" y="3191739"/>
            <a:ext cx="1652421" cy="3111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87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955696" y="1683294"/>
            <a:ext cx="3947305" cy="2234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None/>
            </a:pPr>
            <a:r>
              <a:rPr lang="en-US" sz="2400" dirty="0" smtClean="0">
                <a:latin typeface="+mn-lt"/>
              </a:rPr>
              <a:t>2 </a:t>
            </a:r>
            <a:r>
              <a:rPr lang="en-US" sz="2400" dirty="0">
                <a:latin typeface="+mn-lt"/>
              </a:rPr>
              <a:t>g (1 </a:t>
            </a:r>
            <a:r>
              <a:rPr lang="ru-RU" sz="2400" dirty="0" smtClean="0">
                <a:latin typeface="+mn-lt"/>
              </a:rPr>
              <a:t>ч. ложка</a:t>
            </a:r>
            <a:r>
              <a:rPr lang="en-US" sz="2400" dirty="0" smtClean="0">
                <a:latin typeface="+mn-lt"/>
              </a:rPr>
              <a:t>) </a:t>
            </a:r>
            <a:r>
              <a:rPr lang="ru-RU" sz="2400" dirty="0" smtClean="0">
                <a:latin typeface="+mn-lt"/>
              </a:rPr>
              <a:t>гранул</a:t>
            </a:r>
            <a:r>
              <a:rPr lang="en-US" sz="2400" dirty="0" smtClean="0">
                <a:latin typeface="+mn-lt"/>
              </a:rPr>
              <a:t> </a:t>
            </a:r>
          </a:p>
          <a:p>
            <a:pPr>
              <a:buNone/>
            </a:pPr>
            <a:r>
              <a:rPr lang="en-US" sz="2400" dirty="0" smtClean="0">
                <a:latin typeface="+mn-lt"/>
              </a:rPr>
              <a:t>3 </a:t>
            </a:r>
            <a:r>
              <a:rPr lang="ru-RU" sz="2400" dirty="0" smtClean="0">
                <a:latin typeface="+mn-lt"/>
              </a:rPr>
              <a:t>раза в </a:t>
            </a:r>
            <a:r>
              <a:rPr lang="ru-RU" sz="2400" dirty="0" smtClean="0">
                <a:latin typeface="+mn-lt"/>
              </a:rPr>
              <a:t>день</a:t>
            </a:r>
            <a:endParaRPr lang="en-US" sz="2400" dirty="0" smtClean="0">
              <a:latin typeface="+mn-lt"/>
            </a:endParaRPr>
          </a:p>
          <a:p>
            <a:pPr lvl="0">
              <a:buNone/>
            </a:pPr>
            <a:r>
              <a:rPr lang="ru-RU" sz="2400" dirty="0" smtClean="0">
                <a:latin typeface="+mn-lt"/>
              </a:rPr>
              <a:t>Запить водой</a:t>
            </a:r>
            <a:endParaRPr lang="en-US" sz="2400" dirty="0" smtClean="0">
              <a:solidFill>
                <a:srgbClr val="000000"/>
              </a:solidFill>
              <a:latin typeface="+mn-lt"/>
              <a:ea typeface="Calibri"/>
            </a:endParaRPr>
          </a:p>
          <a:p>
            <a:pPr lvl="0">
              <a:buNone/>
            </a:pPr>
            <a:r>
              <a:rPr lang="en-US" sz="2400" dirty="0" smtClean="0">
                <a:solidFill>
                  <a:srgbClr val="000000"/>
                </a:solidFill>
                <a:latin typeface="+mn-lt"/>
                <a:ea typeface="Calibri"/>
              </a:rPr>
              <a:t>(</a:t>
            </a:r>
            <a:r>
              <a:rPr lang="ru-RU" sz="2400" dirty="0" smtClean="0">
                <a:solidFill>
                  <a:srgbClr val="000000"/>
                </a:solidFill>
                <a:latin typeface="+mn-lt"/>
                <a:ea typeface="Calibri"/>
              </a:rPr>
              <a:t>не менее 1 стакана</a:t>
            </a:r>
            <a:r>
              <a:rPr lang="en-US" sz="2400" dirty="0" smtClean="0">
                <a:solidFill>
                  <a:srgbClr val="000000"/>
                </a:solidFill>
                <a:latin typeface="+mn-lt"/>
                <a:ea typeface="Calibri"/>
              </a:rPr>
              <a:t>). </a:t>
            </a:r>
            <a:endParaRPr lang="en-US" sz="2400" dirty="0">
              <a:solidFill>
                <a:srgbClr val="000000"/>
              </a:solidFill>
              <a:latin typeface="+mn-lt"/>
              <a:ea typeface="Calibri"/>
            </a:endParaRPr>
          </a:p>
          <a:p>
            <a:pPr>
              <a:buNone/>
            </a:pPr>
            <a:r>
              <a:rPr lang="ru-RU" alt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2014569" y="1187752"/>
            <a:ext cx="38884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4926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None/>
            </a:pPr>
            <a:r>
              <a:rPr lang="ru-RU" sz="2400" dirty="0" smtClean="0"/>
              <a:t>Как принимать</a:t>
            </a:r>
            <a:r>
              <a:rPr lang="en-US" sz="2400" dirty="0" smtClean="0"/>
              <a:t>? 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C:\Users\sales1\Desktop\реклама\Польша\награды\Галега - коп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07729"/>
            <a:ext cx="2993775" cy="4204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sales1\Desktop\новые фото\Galeganova-a2-13,5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6" t="16306" r="23193" b="18550"/>
          <a:stretch>
            <a:fillRect/>
          </a:stretch>
        </p:blipFill>
        <p:spPr bwMode="auto">
          <a:xfrm>
            <a:off x="-107926" y="1961475"/>
            <a:ext cx="2342233" cy="41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с двумя вырезанными противолежащими углами 13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9" name="Picture 6" descr="http://spravka.ua/thumbs/1c/ncK4InlqV~z1LZ5dNRQDvbW4cZKvUEileONlKX1aEndsstbV4d6lX2f4IOCQzDYG0WQ4TuW2~tTTgO9aVCNuVEALOQZz-4cGEM3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16" y="3573016"/>
            <a:ext cx="1535751" cy="2887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4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sales1\Desktop\реклама\макеты\продукты новые\эхин лох экст лоп крапива облеп тахисол\krapivy-extract-a2-9,3_smo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814350"/>
            <a:ext cx="4104456" cy="57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pic>
        <p:nvPicPr>
          <p:cNvPr id="1027" name="Picture 3" descr="D:\биолит\польша\диабет\крапив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5212897" y="3208222"/>
            <a:ext cx="3699520" cy="2700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5724128" y="2060848"/>
            <a:ext cx="2376264" cy="802700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Снижает глюкозу крови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899592" y="12478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6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C:\Users\sales1\Desktop\реклама\макеты\продукты новые\эхин лох экст лоп крапива облеп тахисол\krapivy-extract-a2-9,3_smol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5" y="2101485"/>
            <a:ext cx="3201404" cy="4521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pic>
        <p:nvPicPr>
          <p:cNvPr id="1027" name="Picture 3" descr="D:\биолит\польша\диабет\крапива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0" y="2492896"/>
            <a:ext cx="2123728" cy="155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31987" y="1556792"/>
            <a:ext cx="4572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/>
              <a:t>Экстракт листьев крапивы</a:t>
            </a:r>
            <a:endParaRPr lang="en-US" sz="2000" b="1" dirty="0" smtClean="0"/>
          </a:p>
          <a:p>
            <a:endParaRPr lang="ru-RU" sz="2000" dirty="0"/>
          </a:p>
          <a:p>
            <a:r>
              <a:rPr lang="ru-RU" sz="2000" dirty="0" smtClean="0"/>
              <a:t>Крапива </a:t>
            </a:r>
            <a:r>
              <a:rPr lang="ru-RU" sz="2000" dirty="0"/>
              <a:t>содержит растительные пигменты, витамин К, витамины группы В, </a:t>
            </a:r>
            <a:r>
              <a:rPr lang="ru-RU" sz="2000" dirty="0" err="1"/>
              <a:t>флавоноиды</a:t>
            </a:r>
            <a:r>
              <a:rPr lang="ru-RU" sz="2000" dirty="0"/>
              <a:t>, дубильные </a:t>
            </a:r>
            <a:r>
              <a:rPr lang="ru-RU" sz="2000" dirty="0" smtClean="0"/>
              <a:t>вещества, кремниевую кислоту </a:t>
            </a:r>
            <a:endParaRPr lang="ru-RU" sz="2000" dirty="0"/>
          </a:p>
          <a:p>
            <a:r>
              <a:rPr lang="en-US" sz="2000" dirty="0" smtClean="0"/>
              <a:t>.</a:t>
            </a:r>
            <a:endParaRPr lang="en-US" sz="2000" b="1" dirty="0" smtClean="0"/>
          </a:p>
          <a:p>
            <a:r>
              <a:rPr lang="ru-RU" sz="2000" b="1" dirty="0" smtClean="0"/>
              <a:t>Состав</a:t>
            </a:r>
            <a:r>
              <a:rPr lang="en-US" sz="2000" dirty="0" smtClean="0"/>
              <a:t>:</a:t>
            </a:r>
            <a:r>
              <a:rPr lang="ru-RU" sz="2000" dirty="0" smtClean="0"/>
              <a:t> экстракт из листьев крапивы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 smtClean="0"/>
          </a:p>
          <a:p>
            <a:r>
              <a:rPr lang="ru-RU" sz="2000" b="1" dirty="0" smtClean="0"/>
              <a:t>Применение</a:t>
            </a:r>
            <a:r>
              <a:rPr lang="en-US" sz="2000" dirty="0" smtClean="0"/>
              <a:t>: </a:t>
            </a:r>
            <a:r>
              <a:rPr lang="ru-RU" sz="2000" dirty="0" smtClean="0"/>
              <a:t>одну мерную ложку растворить в 100мл воды и выпить</a:t>
            </a:r>
            <a:r>
              <a:rPr lang="en-US" sz="2000" dirty="0" smtClean="0"/>
              <a:t>; </a:t>
            </a:r>
            <a:r>
              <a:rPr lang="ru-RU" sz="2000" dirty="0" smtClean="0"/>
              <a:t> принимать </a:t>
            </a:r>
            <a:r>
              <a:rPr lang="en-US" sz="2000" dirty="0" smtClean="0"/>
              <a:t> </a:t>
            </a:r>
            <a:r>
              <a:rPr lang="ru-RU" sz="2000" dirty="0" smtClean="0"/>
              <a:t>3 раза в день перед едой</a:t>
            </a:r>
            <a:r>
              <a:rPr lang="en-US" sz="2000" dirty="0" smtClean="0"/>
              <a:t>. </a:t>
            </a:r>
            <a:r>
              <a:rPr lang="ru-RU" sz="2000" dirty="0" smtClean="0"/>
              <a:t>Не превышать рекомендуемую дозу</a:t>
            </a:r>
            <a:r>
              <a:rPr lang="en-US" sz="2000" dirty="0" smtClean="0"/>
              <a:t>.</a:t>
            </a:r>
            <a:endParaRPr lang="ru-RU" sz="2000" dirty="0"/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6423826" y="1298786"/>
            <a:ext cx="2376264" cy="802700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Снижает глюкозу крови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12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sales1\Desktop\реклама\картинки\Vine-Vera-Ingredient-Spotlight-Actium-Lappa-Root-Extrac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702" y="4437112"/>
            <a:ext cx="1584176" cy="1056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158197" y="836712"/>
            <a:ext cx="4069988" cy="5904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58197" y="1857611"/>
            <a:ext cx="4286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30204" y="36011"/>
            <a:ext cx="443002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ru-RU" sz="2000" dirty="0" smtClean="0">
                <a:cs typeface="Times New Roman" panose="02020603050405020304" pitchFamily="18" charset="0"/>
              </a:rPr>
              <a:t>Семена лопуха </a:t>
            </a:r>
          </a:p>
          <a:p>
            <a:pPr lvl="0" algn="ctr"/>
            <a:r>
              <a:rPr lang="ru-RU" sz="2000" dirty="0" smtClean="0">
                <a:cs typeface="Times New Roman" panose="02020603050405020304" pitchFamily="18" charset="0"/>
              </a:rPr>
              <a:t>и </a:t>
            </a:r>
            <a:r>
              <a:rPr lang="ru-RU" sz="2000" dirty="0" err="1" smtClean="0">
                <a:cs typeface="Times New Roman" panose="02020603050405020304" pitchFamily="18" charset="0"/>
              </a:rPr>
              <a:t>токсидонт</a:t>
            </a:r>
            <a:r>
              <a:rPr lang="ru-RU" sz="2000" dirty="0" smtClean="0">
                <a:cs typeface="Times New Roman" panose="02020603050405020304" pitchFamily="18" charset="0"/>
              </a:rPr>
              <a:t>-май</a:t>
            </a:r>
            <a:endParaRPr lang="en-US" sz="2000" dirty="0" smtClean="0">
              <a:cs typeface="Times New Roman" panose="02020603050405020304" pitchFamily="18" charset="0"/>
            </a:endParaRPr>
          </a:p>
          <a:p>
            <a:pPr lvl="0"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 smtClean="0"/>
              <a:t>Способствует обновлению </a:t>
            </a:r>
            <a:r>
              <a:rPr lang="ru-RU" sz="2000" dirty="0"/>
              <a:t>кишечной </a:t>
            </a:r>
            <a:r>
              <a:rPr lang="ru-RU" sz="2000" dirty="0" smtClean="0"/>
              <a:t>микрофлоры </a:t>
            </a:r>
          </a:p>
          <a:p>
            <a:pPr lvl="0" algn="ctr"/>
            <a:r>
              <a:rPr lang="ru-RU" sz="2000" dirty="0" smtClean="0"/>
              <a:t>- Защищает </a:t>
            </a:r>
            <a:r>
              <a:rPr lang="ru-RU" sz="2000" dirty="0"/>
              <a:t>слизистую желудочно-кишечного тракта </a:t>
            </a:r>
            <a:endParaRPr lang="ru-RU" sz="2000" dirty="0" smtClean="0"/>
          </a:p>
          <a:p>
            <a:pPr lvl="0" algn="ctr"/>
            <a:r>
              <a:rPr lang="ru-RU" sz="2000" dirty="0" smtClean="0"/>
              <a:t>- Улучшает желчеотделение</a:t>
            </a:r>
          </a:p>
          <a:p>
            <a:pPr lvl="0" algn="ctr"/>
            <a:r>
              <a:rPr lang="ru-RU" sz="2000" dirty="0" smtClean="0"/>
              <a:t>- Сдерживает развитие новообразований</a:t>
            </a:r>
          </a:p>
          <a:p>
            <a:pPr marL="342900" lvl="0" indent="-342900" algn="ctr">
              <a:buFontTx/>
              <a:buChar char="-"/>
            </a:pPr>
            <a:r>
              <a:rPr lang="ru-RU" sz="2000" dirty="0" smtClean="0"/>
              <a:t>Способствует увеличению </a:t>
            </a:r>
            <a:r>
              <a:rPr lang="ru-RU" sz="2000" dirty="0"/>
              <a:t>энергетических </a:t>
            </a:r>
            <a:r>
              <a:rPr lang="ru-RU" sz="2000" dirty="0" smtClean="0"/>
              <a:t>ресурсов организма</a:t>
            </a:r>
          </a:p>
          <a:p>
            <a:pPr marL="342900" lvl="0" indent="-342900" algn="ctr">
              <a:buFontTx/>
              <a:buChar char="-"/>
            </a:pPr>
            <a:r>
              <a:rPr lang="ru-RU" sz="2000" dirty="0" smtClean="0"/>
              <a:t> Нормализует моторику, снижает газообразование, ликвидирует запор</a:t>
            </a:r>
            <a:r>
              <a:rPr lang="ru-RU" sz="2000" dirty="0"/>
              <a:t>, </a:t>
            </a:r>
            <a:r>
              <a:rPr lang="ru-RU" sz="2000" dirty="0" smtClean="0"/>
              <a:t>устраняет синдром </a:t>
            </a:r>
            <a:r>
              <a:rPr lang="ru-RU" sz="2000" dirty="0"/>
              <a:t>раздраженного </a:t>
            </a:r>
            <a:r>
              <a:rPr lang="ru-RU" sz="2000" dirty="0" smtClean="0"/>
              <a:t>кишечника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C:\Users\bio\Desktop\toxidont-mai-digidro-a2-9,3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4" y="1714152"/>
            <a:ext cx="15113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C:\Users\sales1\Desktop\новые фото\Semena-lopuha-a2-11,3c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20883" r="28300" b="26433"/>
          <a:stretch>
            <a:fillRect/>
          </a:stretch>
        </p:blipFill>
        <p:spPr bwMode="auto">
          <a:xfrm>
            <a:off x="6873938" y="2780928"/>
            <a:ext cx="1650156" cy="2873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6510884" y="1312566"/>
            <a:ext cx="2376264" cy="802700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Снижает глюкозу крови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75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95536" y="1196752"/>
            <a:ext cx="8424936" cy="1729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algn="ctr">
              <a:spcBef>
                <a:spcPts val="0"/>
              </a:spcBef>
              <a:buNone/>
            </a:pPr>
            <a:r>
              <a:rPr lang="ru-RU" sz="2000" b="1" dirty="0" smtClean="0">
                <a:solidFill>
                  <a:srgbClr val="000000"/>
                </a:solidFill>
                <a:latin typeface="+mj-lt"/>
                <a:ea typeface="Times New Roman"/>
              </a:rPr>
              <a:t>ДИАБЕТ ОПАСЕН</a:t>
            </a:r>
            <a:r>
              <a:rPr lang="ru-RU" sz="2000" b="1" dirty="0">
                <a:solidFill>
                  <a:srgbClr val="000000"/>
                </a:solidFill>
                <a:latin typeface="+mj-lt"/>
                <a:ea typeface="Times New Roman"/>
              </a:rPr>
              <a:t> </a:t>
            </a:r>
            <a:r>
              <a:rPr lang="ru-RU" sz="2000" b="1" dirty="0" smtClean="0">
                <a:solidFill>
                  <a:srgbClr val="000000"/>
                </a:solidFill>
                <a:latin typeface="+mj-lt"/>
                <a:ea typeface="Times New Roman"/>
              </a:rPr>
              <a:t>ОСТРЫМИ ОСЛОЖНЕНИЯМИ 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000000"/>
                </a:solidFill>
                <a:latin typeface="+mn-lt"/>
                <a:ea typeface="Calibri"/>
              </a:rPr>
              <a:t>ДИАБЕТИЧЕСКАЯ ПОЛИНЕЙРОПАТИЯ</a:t>
            </a:r>
            <a:endParaRPr lang="en-US" sz="1800" dirty="0" smtClean="0">
              <a:solidFill>
                <a:srgbClr val="000000"/>
              </a:solidFill>
              <a:latin typeface="+mn-lt"/>
              <a:ea typeface="Calibri"/>
            </a:endParaRPr>
          </a:p>
          <a:p>
            <a:pPr algn="ctr">
              <a:buNone/>
            </a:pPr>
            <a:r>
              <a:rPr lang="ru-RU" sz="1800" dirty="0" smtClean="0">
                <a:solidFill>
                  <a:srgbClr val="000000"/>
                </a:solidFill>
                <a:latin typeface="+mn-lt"/>
                <a:ea typeface="Times New Roman"/>
              </a:rPr>
              <a:t>ДИАБЕТИЧЕСКАЯ КОМА 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000000"/>
                </a:solidFill>
                <a:latin typeface="+mn-lt"/>
                <a:ea typeface="Times New Roman"/>
              </a:rPr>
              <a:t>КЕТОАЦИДОЗ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Calibri"/>
              </a:rPr>
              <a:t>                                                                                          </a:t>
            </a:r>
            <a:r>
              <a:rPr lang="en-US" sz="1800" dirty="0" smtClean="0">
                <a:solidFill>
                  <a:srgbClr val="000000"/>
                </a:solidFill>
                <a:latin typeface="+mn-lt"/>
                <a:ea typeface="Times New Roman"/>
              </a:rPr>
              <a:t> </a:t>
            </a:r>
          </a:p>
          <a:p>
            <a:pPr algn="ctr">
              <a:buNone/>
            </a:pPr>
            <a:r>
              <a:rPr lang="ru-RU" sz="1800" dirty="0" smtClean="0">
                <a:solidFill>
                  <a:srgbClr val="000000"/>
                </a:solidFill>
                <a:latin typeface="+mn-lt"/>
                <a:ea typeface="Times New Roman"/>
              </a:rPr>
              <a:t>ГИПОГЛИКЕМИЯ – СНИЖЕНИЕ УРОВНЯ САХАРА КРОВИ ДО ОПАСНОГО</a:t>
            </a:r>
            <a:endParaRPr lang="ru-RU" altLang="ru-RU" sz="1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55522"/>
            <a:ext cx="4536504" cy="3470061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0" y="305642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617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158197" y="836712"/>
            <a:ext cx="4069988" cy="5904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6598953" y="1714284"/>
            <a:ext cx="2160240" cy="84900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Доказано клиницистами!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58197" y="1857611"/>
            <a:ext cx="4286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20837" y="883287"/>
            <a:ext cx="51714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cs typeface="Times New Roman" panose="02020603050405020304" pitchFamily="18" charset="0"/>
              </a:rPr>
              <a:t>Семена лопуха и </a:t>
            </a:r>
            <a:r>
              <a:rPr lang="ru-RU" sz="2400" dirty="0" err="1" smtClean="0">
                <a:cs typeface="Times New Roman" panose="02020603050405020304" pitchFamily="18" charset="0"/>
              </a:rPr>
              <a:t>токсидонт</a:t>
            </a:r>
            <a:r>
              <a:rPr lang="ru-RU" sz="2400" dirty="0" smtClean="0">
                <a:cs typeface="Times New Roman" panose="02020603050405020304" pitchFamily="18" charset="0"/>
              </a:rPr>
              <a:t>-май</a:t>
            </a:r>
            <a:endParaRPr lang="en-US" sz="2400" dirty="0"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-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63688" y="2348880"/>
            <a:ext cx="496650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000" dirty="0" smtClean="0"/>
              <a:t>Сдерживание размножения </a:t>
            </a:r>
            <a:r>
              <a:rPr lang="ru-RU" sz="2000" dirty="0"/>
              <a:t>бактерий </a:t>
            </a:r>
            <a:r>
              <a:rPr lang="en-US" sz="2000" dirty="0"/>
              <a:t>Helicobacter pylori </a:t>
            </a:r>
            <a:r>
              <a:rPr lang="ru-RU" sz="2000" dirty="0" smtClean="0"/>
              <a:t>в </a:t>
            </a:r>
            <a:r>
              <a:rPr lang="ru-RU" sz="2000" dirty="0"/>
              <a:t>желудке. </a:t>
            </a:r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r>
              <a:rPr lang="ru-RU" sz="2000" dirty="0" smtClean="0"/>
              <a:t>Помощь </a:t>
            </a:r>
            <a:r>
              <a:rPr lang="ru-RU" sz="2000" dirty="0"/>
              <a:t>при чрезвычайных ситуациях отравления (продукты питания, лекарственные препараты и </a:t>
            </a:r>
            <a:r>
              <a:rPr lang="ru-RU" sz="2000" dirty="0" err="1"/>
              <a:t>т.д</a:t>
            </a:r>
            <a:r>
              <a:rPr lang="ru-RU" sz="2000" dirty="0"/>
              <a:t>)! </a:t>
            </a:r>
            <a:endParaRPr lang="ru-RU" sz="2000" dirty="0" smtClean="0"/>
          </a:p>
          <a:p>
            <a:pPr lvl="0"/>
            <a:endParaRPr lang="ru-RU" sz="2000" dirty="0" smtClean="0"/>
          </a:p>
          <a:p>
            <a:pPr lvl="0"/>
            <a:r>
              <a:rPr lang="ru-RU" sz="2000" dirty="0" smtClean="0"/>
              <a:t>Связывает </a:t>
            </a:r>
            <a:r>
              <a:rPr lang="ru-RU" sz="2000" dirty="0"/>
              <a:t>и </a:t>
            </a:r>
            <a:r>
              <a:rPr lang="ru-RU" sz="2000" dirty="0" smtClean="0"/>
              <a:t>выводит токсины </a:t>
            </a:r>
            <a:r>
              <a:rPr lang="ru-RU" sz="2000" dirty="0"/>
              <a:t>из </a:t>
            </a:r>
            <a:r>
              <a:rPr lang="ru-RU" sz="2000" dirty="0" smtClean="0"/>
              <a:t>крови</a:t>
            </a:r>
            <a:r>
              <a:rPr lang="ru-RU" sz="2000" dirty="0" smtClean="0">
                <a:cs typeface="Times New Roman" panose="02020603050405020304" pitchFamily="18" charset="0"/>
              </a:rPr>
              <a:t>.</a:t>
            </a:r>
            <a:endParaRPr lang="ru-RU" sz="2000" dirty="0"/>
          </a:p>
        </p:txBody>
      </p:sp>
      <p:pic>
        <p:nvPicPr>
          <p:cNvPr id="14" name="Picture 8" descr="C:\Users\bio\Desktop\toxidont-mai-digidro-a2-9,3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50" y="2191526"/>
            <a:ext cx="15113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 descr="C:\Users\sales1\Desktop\новые фото\Semena-lopuha-a2-11,3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20883" r="28300" b="26433"/>
          <a:stretch>
            <a:fillRect/>
          </a:stretch>
        </p:blipFill>
        <p:spPr bwMode="auto">
          <a:xfrm>
            <a:off x="6743258" y="2924944"/>
            <a:ext cx="2015935" cy="3509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1595922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098" name="Picture 2" descr="C:\Users\sales1\Desktop\реклама\картинки\Vine-Vera-Ingredient-Spotlight-Actium-Lappa-Root-Extra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930" y="5445224"/>
            <a:ext cx="1740024" cy="116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162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908720"/>
            <a:ext cx="6768752" cy="666775"/>
          </a:xfrm>
        </p:spPr>
        <p:txBody>
          <a:bodyPr>
            <a:normAutofit fontScale="90000"/>
          </a:bodyPr>
          <a:lstStyle/>
          <a:p>
            <a:pPr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altLang="ru-RU" sz="3600" b="1" i="1" dirty="0" smtClean="0">
                <a:latin typeface="Arial" charset="0"/>
              </a:rPr>
              <a:t/>
            </a:r>
            <a:br>
              <a:rPr lang="en-GB" altLang="ru-RU" sz="3600" b="1" i="1" dirty="0" smtClean="0">
                <a:latin typeface="Arial" charset="0"/>
              </a:rPr>
            </a:br>
            <a:r>
              <a:rPr lang="ru-RU" altLang="ru-RU" sz="2700" dirty="0" err="1" smtClean="0">
                <a:latin typeface="+mn-lt"/>
              </a:rPr>
              <a:t>Токсидонт</a:t>
            </a:r>
            <a:r>
              <a:rPr lang="ru-RU" altLang="ru-RU" sz="2700" dirty="0" smtClean="0">
                <a:latin typeface="+mn-lt"/>
              </a:rPr>
              <a:t>-май</a:t>
            </a:r>
            <a:br>
              <a:rPr lang="ru-RU" altLang="ru-RU" sz="2700" dirty="0" smtClean="0">
                <a:latin typeface="+mn-lt"/>
              </a:rPr>
            </a:br>
            <a:r>
              <a:rPr lang="ru-RU" altLang="ru-RU" sz="2700" dirty="0" smtClean="0">
                <a:latin typeface="+mn-lt"/>
              </a:rPr>
              <a:t>(экстракт корня лопуха майского)</a:t>
            </a:r>
            <a:br>
              <a:rPr lang="ru-RU" altLang="ru-RU" sz="2700" dirty="0" smtClean="0">
                <a:latin typeface="+mn-lt"/>
              </a:rPr>
            </a:br>
            <a:endParaRPr lang="ru-RU" altLang="ru-RU" sz="2700" dirty="0" smtClean="0">
              <a:latin typeface="+mn-lt"/>
            </a:endParaRP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179512" y="1916832"/>
            <a:ext cx="6011862" cy="2519362"/>
          </a:xfrm>
          <a:prstGeom prst="rect">
            <a:avLst/>
          </a:prstGeom>
          <a:noFill/>
          <a:ln w="3816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ts val="1425"/>
              </a:spcAft>
              <a:buClrTx/>
              <a:buFontTx/>
              <a:buNone/>
            </a:pPr>
            <a:r>
              <a:rPr lang="ru-RU" altLang="ru-RU" sz="2400" dirty="0" smtClean="0">
                <a:solidFill>
                  <a:srgbClr val="000000"/>
                </a:solidFill>
              </a:rPr>
              <a:t>Одним действующих веществ является бета аспарагин, обладающий цитостатическим и </a:t>
            </a:r>
            <a:r>
              <a:rPr lang="ru-RU" altLang="ru-RU" sz="2400" dirty="0" err="1" smtClean="0">
                <a:solidFill>
                  <a:srgbClr val="000000"/>
                </a:solidFill>
              </a:rPr>
              <a:t>апоптоз</a:t>
            </a:r>
            <a:r>
              <a:rPr lang="ru-RU" altLang="ru-RU" sz="2400" dirty="0" smtClean="0">
                <a:solidFill>
                  <a:srgbClr val="000000"/>
                </a:solidFill>
              </a:rPr>
              <a:t>-индуцирующим действием. Обеспечивает противоопухолевую активность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251520" y="4607296"/>
            <a:ext cx="5976664" cy="1937538"/>
          </a:xfrm>
          <a:prstGeom prst="rect">
            <a:avLst/>
          </a:prstGeom>
          <a:noFill/>
          <a:ln w="3816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Рекомендации по применению</a:t>
            </a: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: </a:t>
            </a:r>
            <a:endParaRPr lang="pl-PL" altLang="ru-RU" sz="2000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l-PL" altLang="ru-RU" sz="2000" dirty="0">
                <a:solidFill>
                  <a:srgbClr val="000000"/>
                </a:solidFill>
                <a:latin typeface="+mn-lt"/>
              </a:rPr>
              <a:t> 1 </a:t>
            </a: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мерная ложка</a:t>
            </a: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pl-PL" altLang="ru-RU" sz="2000" dirty="0">
                <a:solidFill>
                  <a:srgbClr val="000000"/>
                </a:solidFill>
                <a:latin typeface="+mn-lt"/>
              </a:rPr>
              <a:t>3 </a:t>
            </a: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раза в день,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перед едой, 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растворить</a:t>
            </a: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в </a:t>
            </a: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100ml  </a:t>
            </a: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теплой воды</a:t>
            </a: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 </a:t>
            </a:r>
            <a:endParaRPr lang="pl-PL" altLang="ru-RU" sz="2000" dirty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4 </a:t>
            </a: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недели</a:t>
            </a: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, </a:t>
            </a:r>
            <a:endParaRPr lang="en-GB" altLang="ru-RU" sz="2000" dirty="0" smtClean="0">
              <a:solidFill>
                <a:srgbClr val="000000"/>
              </a:solidFill>
              <a:latin typeface="+mn-lt"/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l-PL" altLang="ru-RU" sz="2000" dirty="0" smtClean="0">
                <a:solidFill>
                  <a:srgbClr val="000000"/>
                </a:solidFill>
                <a:latin typeface="+mn-lt"/>
              </a:rPr>
              <a:t>3 </a:t>
            </a:r>
            <a:r>
              <a:rPr lang="ru-RU" altLang="ru-RU" sz="2000" dirty="0" smtClean="0">
                <a:solidFill>
                  <a:srgbClr val="000000"/>
                </a:solidFill>
                <a:latin typeface="+mn-lt"/>
              </a:rPr>
              <a:t>курса в год</a:t>
            </a:r>
            <a:endParaRPr lang="pl-PL" altLang="ru-RU" sz="20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" name="Picture 8" descr="C:\Users\bio\Desktop\toxidont-mai-digidro-a2-9,3_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864" y="2060848"/>
            <a:ext cx="1511300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6682742" y="1523028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" name="Picture 2" descr="C:\Users\sales1\Desktop\реклама\картинки\Vine-Vera-Ingredient-Spotlight-Actium-Lappa-Root-Extrac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143698"/>
            <a:ext cx="2100064" cy="1401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6988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589657" y="1089794"/>
            <a:ext cx="7941890" cy="495201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2800" dirty="0" smtClean="0">
                <a:latin typeface="Arial" charset="0"/>
              </a:rPr>
              <a:t>Семена лопуха</a:t>
            </a:r>
          </a:p>
        </p:txBody>
      </p:sp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3275856" y="2032930"/>
            <a:ext cx="5255691" cy="1824038"/>
          </a:xfrm>
          <a:prstGeom prst="rect">
            <a:avLst/>
          </a:prstGeom>
          <a:noFill/>
          <a:ln w="3816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638"/>
              </a:spcBef>
              <a:spcAft>
                <a:spcPts val="1425"/>
              </a:spcAft>
              <a:buClrTx/>
              <a:buFontTx/>
              <a:buNone/>
            </a:pPr>
            <a:r>
              <a:rPr lang="ru-RU" altLang="ru-RU" dirty="0" smtClean="0">
                <a:solidFill>
                  <a:srgbClr val="000000"/>
                </a:solidFill>
              </a:rPr>
              <a:t>Состав: семена лопуха молотые  – </a:t>
            </a:r>
            <a:r>
              <a:rPr lang="ru-RU" altLang="ru-RU" dirty="0">
                <a:solidFill>
                  <a:srgbClr val="000000"/>
                </a:solidFill>
              </a:rPr>
              <a:t>99,9%; </a:t>
            </a:r>
            <a:r>
              <a:rPr lang="ru-RU" altLang="ru-RU" dirty="0" smtClean="0">
                <a:solidFill>
                  <a:srgbClr val="000000"/>
                </a:solidFill>
              </a:rPr>
              <a:t>содержание пищевых волокон в 9 капсулах соответствует 27% от рекомендуемого суточного уровня потребления; вспомогательные вещества: желатин (капсула), тальк – </a:t>
            </a:r>
            <a:r>
              <a:rPr lang="ru-RU" altLang="ru-RU" dirty="0">
                <a:solidFill>
                  <a:srgbClr val="000000"/>
                </a:solidFill>
              </a:rPr>
              <a:t>0,1%. 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275856" y="4084984"/>
            <a:ext cx="5327650" cy="2491536"/>
          </a:xfrm>
          <a:prstGeom prst="rect">
            <a:avLst/>
          </a:prstGeom>
          <a:noFill/>
          <a:ln w="38160">
            <a:solidFill>
              <a:srgbClr val="92D05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1pPr>
            <a:lvl2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2pPr>
            <a:lvl3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3pPr>
            <a:lvl4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4pPr>
            <a:lvl5pPr eaLnBrk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600" dirty="0" smtClean="0">
                <a:solidFill>
                  <a:srgbClr val="000000"/>
                </a:solidFill>
              </a:rPr>
              <a:t>Рекомендации по приему</a:t>
            </a:r>
            <a:r>
              <a:rPr lang="pl-PL" altLang="ru-RU" sz="2600" dirty="0" smtClean="0">
                <a:solidFill>
                  <a:srgbClr val="000000"/>
                </a:solidFill>
              </a:rPr>
              <a:t>: </a:t>
            </a:r>
            <a:endParaRPr lang="pl-PL" altLang="ru-RU" sz="26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l-PL" altLang="ru-RU" sz="2600" dirty="0">
                <a:solidFill>
                  <a:srgbClr val="000000"/>
                </a:solidFill>
              </a:rPr>
              <a:t> 3 </a:t>
            </a:r>
            <a:r>
              <a:rPr lang="ru-RU" altLang="ru-RU" sz="2600" dirty="0" smtClean="0">
                <a:solidFill>
                  <a:srgbClr val="000000"/>
                </a:solidFill>
              </a:rPr>
              <a:t>капсулы</a:t>
            </a:r>
            <a:r>
              <a:rPr lang="pl-PL" altLang="ru-RU" sz="2600" dirty="0" smtClean="0">
                <a:solidFill>
                  <a:srgbClr val="000000"/>
                </a:solidFill>
              </a:rPr>
              <a:t> </a:t>
            </a:r>
            <a:endParaRPr lang="ru-RU" altLang="ru-RU" sz="260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l-PL" altLang="ru-RU" sz="2600" dirty="0" smtClean="0">
                <a:solidFill>
                  <a:srgbClr val="000000"/>
                </a:solidFill>
              </a:rPr>
              <a:t>3 </a:t>
            </a:r>
            <a:r>
              <a:rPr lang="ru-RU" altLang="ru-RU" sz="2600" dirty="0" smtClean="0">
                <a:solidFill>
                  <a:srgbClr val="000000"/>
                </a:solidFill>
              </a:rPr>
              <a:t>раза в день во время еды</a:t>
            </a:r>
            <a:endParaRPr lang="en-GB" altLang="ru-RU" sz="2600" dirty="0" smtClean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ru-RU" altLang="ru-RU" sz="2600" dirty="0" smtClean="0">
                <a:solidFill>
                  <a:srgbClr val="000000"/>
                </a:solidFill>
              </a:rPr>
              <a:t>Запивать водой </a:t>
            </a:r>
            <a:r>
              <a:rPr lang="pl-PL" altLang="ru-RU" sz="2600" dirty="0" smtClean="0">
                <a:solidFill>
                  <a:srgbClr val="000000"/>
                </a:solidFill>
              </a:rPr>
              <a:t>( </a:t>
            </a:r>
            <a:r>
              <a:rPr lang="pl-PL" altLang="ru-RU" sz="2600" dirty="0">
                <a:solidFill>
                  <a:srgbClr val="000000"/>
                </a:solidFill>
              </a:rPr>
              <a:t>100ml ). </a:t>
            </a: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r>
              <a:rPr lang="pl-PL" altLang="ru-RU" sz="2600" dirty="0" smtClean="0">
                <a:solidFill>
                  <a:srgbClr val="000000"/>
                </a:solidFill>
              </a:rPr>
              <a:t>4 </a:t>
            </a:r>
            <a:r>
              <a:rPr lang="ru-RU" altLang="ru-RU" sz="2600" dirty="0" smtClean="0">
                <a:solidFill>
                  <a:srgbClr val="000000"/>
                </a:solidFill>
              </a:rPr>
              <a:t>недели</a:t>
            </a:r>
            <a:r>
              <a:rPr lang="pl-PL" altLang="ru-RU" sz="2600" dirty="0" smtClean="0">
                <a:solidFill>
                  <a:srgbClr val="000000"/>
                </a:solidFill>
              </a:rPr>
              <a:t>, </a:t>
            </a:r>
            <a:r>
              <a:rPr lang="pl-PL" altLang="ru-RU" sz="2600" dirty="0">
                <a:solidFill>
                  <a:srgbClr val="000000"/>
                </a:solidFill>
              </a:rPr>
              <a:t>3 </a:t>
            </a:r>
            <a:r>
              <a:rPr lang="ru-RU" altLang="ru-RU" sz="2600" dirty="0" smtClean="0">
                <a:solidFill>
                  <a:srgbClr val="000000"/>
                </a:solidFill>
              </a:rPr>
              <a:t>курса в год</a:t>
            </a:r>
            <a:endParaRPr lang="pl-PL" altLang="ru-RU" sz="2600" dirty="0">
              <a:solidFill>
                <a:srgbClr val="000000"/>
              </a:solidFill>
            </a:endParaRPr>
          </a:p>
          <a:p>
            <a:pPr algn="ctr" eaLnBrk="1" hangingPunct="1">
              <a:lnSpc>
                <a:spcPct val="100000"/>
              </a:lnSpc>
              <a:buClrTx/>
              <a:buFontTx/>
              <a:buNone/>
            </a:pPr>
            <a:endParaRPr lang="pl-PL" altLang="ru-RU" sz="2600" dirty="0">
              <a:solidFill>
                <a:srgbClr val="000000"/>
              </a:solidFill>
            </a:endParaRPr>
          </a:p>
        </p:txBody>
      </p:sp>
      <p:pic>
        <p:nvPicPr>
          <p:cNvPr id="8" name="Picture 4" descr="C:\Users\sales1\Desktop\новые фото\Semena-lopuha-a2-11,3c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9" t="20883" r="28300" b="26433"/>
          <a:stretch>
            <a:fillRect/>
          </a:stretch>
        </p:blipFill>
        <p:spPr bwMode="auto">
          <a:xfrm>
            <a:off x="107504" y="2060848"/>
            <a:ext cx="2325118" cy="4048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309644" y="1183992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6263742" y="1288329"/>
            <a:ext cx="2267805" cy="604692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Снижает глюкозу крови</a:t>
            </a:r>
            <a:endParaRPr lang="ru-RU" sz="2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4790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2088835" y="1"/>
            <a:ext cx="4427381" cy="685799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4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r>
              <a:rPr lang="ru-RU" sz="2400" dirty="0" err="1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Ахиллан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(экстракт тысячелистника)</a:t>
            </a:r>
          </a:p>
          <a:p>
            <a:pPr>
              <a:spcBef>
                <a:spcPts val="1750"/>
              </a:spcBef>
            </a:pP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                                                                                    </a:t>
            </a:r>
            <a:r>
              <a:rPr lang="en-US" sz="2200" dirty="0">
                <a:solidFill>
                  <a:srgbClr val="000000"/>
                </a:solidFill>
                <a:latin typeface="+mn-lt"/>
                <a:ea typeface="Times New Roman"/>
              </a:rPr>
              <a:t>- </a:t>
            </a:r>
            <a:r>
              <a:rPr lang="ru-RU" altLang="ru-RU" sz="2200" dirty="0">
                <a:latin typeface="+mn-lt"/>
                <a:cs typeface="Times New Roman" pitchFamily="18" charset="0"/>
              </a:rPr>
              <a:t>Угнетает секрецию соляной кислоты при повышенной кислотности;</a:t>
            </a:r>
          </a:p>
          <a:p>
            <a:pPr>
              <a:spcBef>
                <a:spcPts val="1375"/>
              </a:spcBef>
            </a:pPr>
            <a:r>
              <a:rPr lang="ru-RU" altLang="ru-RU" sz="2200" dirty="0">
                <a:latin typeface="+mn-lt"/>
              </a:rPr>
              <a:t> - устраняет  спазм, боль, снимает воспаление</a:t>
            </a:r>
            <a:r>
              <a:rPr lang="ru-RU" altLang="ru-RU" sz="2200" dirty="0">
                <a:latin typeface="+mn-lt"/>
                <a:cs typeface="Times New Roman" pitchFamily="18" charset="0"/>
              </a:rPr>
              <a:t>, усиливает желчеотделение, останавливает кровотечение;</a:t>
            </a:r>
          </a:p>
          <a:p>
            <a:pPr>
              <a:spcBef>
                <a:spcPts val="1375"/>
              </a:spcBef>
            </a:pPr>
            <a:r>
              <a:rPr lang="ru-RU" altLang="ru-RU" sz="2200" dirty="0">
                <a:latin typeface="+mn-lt"/>
                <a:cs typeface="Times New Roman" pitchFamily="18" charset="0"/>
              </a:rPr>
              <a:t>- восстанавливает слизистую оболочку желудка;</a:t>
            </a:r>
          </a:p>
          <a:p>
            <a:pPr>
              <a:spcBef>
                <a:spcPts val="1375"/>
              </a:spcBef>
            </a:pPr>
            <a:r>
              <a:rPr lang="ru-RU" altLang="ru-RU" sz="2200" dirty="0">
                <a:latin typeface="+mn-lt"/>
              </a:rPr>
              <a:t>- улучшает переваривание пищи;</a:t>
            </a:r>
            <a:endParaRPr lang="ru-RU" altLang="ru-RU" sz="2200" dirty="0">
              <a:latin typeface="+mn-lt"/>
              <a:cs typeface="Times New Roman" pitchFamily="18" charset="0"/>
            </a:endParaRPr>
          </a:p>
          <a:p>
            <a:pPr>
              <a:spcBef>
                <a:spcPts val="1375"/>
              </a:spcBef>
            </a:pPr>
            <a:r>
              <a:rPr lang="ru-RU" altLang="ru-RU" sz="2200" dirty="0">
                <a:latin typeface="+mn-lt"/>
              </a:rPr>
              <a:t>- у</a:t>
            </a:r>
            <a:r>
              <a:rPr lang="ru-RU" altLang="ru-RU" sz="2200" dirty="0">
                <a:latin typeface="+mn-lt"/>
                <a:cs typeface="Times New Roman" pitchFamily="18" charset="0"/>
              </a:rPr>
              <a:t>скоряет эвакуацию содержимого желудка и кишечника, оказывает умеренное слабительное  действие. </a:t>
            </a:r>
          </a:p>
          <a:p>
            <a:pPr>
              <a:spcBef>
                <a:spcPts val="1375"/>
              </a:spcBef>
            </a:pPr>
            <a:r>
              <a:rPr lang="ru-RU" altLang="ru-RU" sz="22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Противопоказание</a:t>
            </a:r>
            <a:r>
              <a:rPr lang="en-US" altLang="ru-RU" sz="22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:</a:t>
            </a:r>
            <a:r>
              <a:rPr lang="ru-RU" altLang="ru-RU" sz="2200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 </a:t>
            </a:r>
            <a:r>
              <a:rPr lang="ru-RU" altLang="ru-RU" sz="2200" dirty="0">
                <a:solidFill>
                  <a:srgbClr val="3604EE"/>
                </a:solidFill>
                <a:latin typeface="+mn-lt"/>
                <a:cs typeface="Times New Roman" pitchFamily="18" charset="0"/>
              </a:rPr>
              <a:t>пониженная кислотность желудка </a:t>
            </a:r>
          </a:p>
        </p:txBody>
      </p:sp>
      <p:pic>
        <p:nvPicPr>
          <p:cNvPr id="9" name="Picture 9" descr="C:\Users\sales1\Desktop\новые фото\Ahillan-a2-13,5c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16982" r="30199" b="21887"/>
          <a:stretch>
            <a:fillRect/>
          </a:stretch>
        </p:blipFill>
        <p:spPr bwMode="auto">
          <a:xfrm>
            <a:off x="218636" y="2060848"/>
            <a:ext cx="1870199" cy="396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6646527" y="2632314"/>
            <a:ext cx="2376264" cy="802700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Снижает глюкозу крови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sales1\Desktop\реклама\картинки\l_cat_5_5873622-1443271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255" y="3933056"/>
            <a:ext cx="2478745" cy="147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3132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2290666" y="627138"/>
            <a:ext cx="4104457" cy="62646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/>
          </a:p>
          <a:p>
            <a:r>
              <a:rPr lang="ru-RU" sz="2400" dirty="0" err="1" smtClean="0"/>
              <a:t>Ахиллан</a:t>
            </a:r>
            <a:endParaRPr lang="ru-RU" sz="2400" dirty="0" smtClean="0"/>
          </a:p>
          <a:p>
            <a:r>
              <a:rPr lang="ru-RU" sz="2400" dirty="0" smtClean="0"/>
              <a:t>На растительной клетчатке корня лопуха</a:t>
            </a:r>
          </a:p>
          <a:p>
            <a:r>
              <a:rPr lang="en-US" sz="2400" dirty="0" smtClean="0"/>
              <a:t>                                                                                                                                      </a:t>
            </a:r>
            <a:endParaRPr lang="en-US" sz="2400" dirty="0"/>
          </a:p>
          <a:p>
            <a:r>
              <a:rPr lang="ru-RU" sz="2400" dirty="0" smtClean="0"/>
              <a:t>Как принимать</a:t>
            </a:r>
            <a:r>
              <a:rPr lang="en-US" sz="2400" dirty="0" smtClean="0"/>
              <a:t>?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en-US" sz="2400" dirty="0" smtClean="0"/>
              <a:t>2 </a:t>
            </a:r>
            <a:r>
              <a:rPr lang="en-US" sz="2400" dirty="0"/>
              <a:t>gr (1 </a:t>
            </a:r>
            <a:r>
              <a:rPr lang="ru-RU" sz="2400" dirty="0" smtClean="0"/>
              <a:t>ложка</a:t>
            </a:r>
            <a:r>
              <a:rPr lang="en-US" sz="2400" dirty="0" smtClean="0"/>
              <a:t>) </a:t>
            </a:r>
            <a:r>
              <a:rPr lang="ru-RU" sz="2400" dirty="0" smtClean="0"/>
              <a:t>гранул</a:t>
            </a:r>
          </a:p>
          <a:p>
            <a:r>
              <a:rPr lang="en-US" sz="2400" dirty="0" smtClean="0"/>
              <a:t> </a:t>
            </a:r>
            <a:r>
              <a:rPr lang="en-US" sz="2400" dirty="0"/>
              <a:t>3 </a:t>
            </a:r>
            <a:r>
              <a:rPr lang="ru-RU" sz="2400" dirty="0" smtClean="0"/>
              <a:t>раза в день</a:t>
            </a:r>
          </a:p>
          <a:p>
            <a:endParaRPr lang="ru-RU" sz="2400" dirty="0"/>
          </a:p>
          <a:p>
            <a:r>
              <a:rPr lang="ru-RU" sz="2400" dirty="0" smtClean="0"/>
              <a:t>Запивать достаточным количеством воды</a:t>
            </a:r>
          </a:p>
          <a:p>
            <a:r>
              <a:rPr lang="en-US" sz="2400" dirty="0" smtClean="0"/>
              <a:t>(</a:t>
            </a:r>
            <a:r>
              <a:rPr lang="ru-RU" sz="2400" dirty="0" smtClean="0"/>
              <a:t>не менее 1 стакана</a:t>
            </a:r>
            <a:r>
              <a:rPr lang="en-US" sz="2400" dirty="0" smtClean="0"/>
              <a:t>). </a:t>
            </a:r>
            <a:endParaRPr lang="ru-RU" sz="2400" dirty="0" smtClean="0"/>
          </a:p>
          <a:p>
            <a:endParaRPr lang="ru-RU" sz="2400" dirty="0" smtClean="0"/>
          </a:p>
          <a:p>
            <a:r>
              <a:rPr lang="ru-RU" sz="2400" dirty="0" smtClean="0"/>
              <a:t>В перерывах между едой для снижения аппетита</a:t>
            </a:r>
            <a:endParaRPr lang="ru-RU" dirty="0"/>
          </a:p>
        </p:txBody>
      </p:sp>
      <p:pic>
        <p:nvPicPr>
          <p:cNvPr id="9" name="Picture 9" descr="C:\Users\sales1\Desktop\новые фото\Ahillan-a2-13,5c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4" t="16982" r="30199" b="21887"/>
          <a:stretch>
            <a:fillRect/>
          </a:stretch>
        </p:blipFill>
        <p:spPr bwMode="auto">
          <a:xfrm>
            <a:off x="126765" y="1988840"/>
            <a:ext cx="1870199" cy="3966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6412619" y="1988840"/>
            <a:ext cx="2376264" cy="802700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Снижает глюкозу крови</a:t>
            </a:r>
            <a:endParaRPr lang="ru-RU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1" name="Picture 2" descr="C:\Users\sales1\Desktop\реклама\картинки\l_cat_5_5873622-14432718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19" y="3573016"/>
            <a:ext cx="2478745" cy="147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00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4580645" y="6337125"/>
            <a:ext cx="1728523" cy="337929"/>
          </a:xfrm>
          <a:prstGeom prst="snip2DiagRect">
            <a:avLst>
              <a:gd name="adj1" fmla="val 0"/>
              <a:gd name="adj2" fmla="val 26405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черника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6624227" y="6110538"/>
            <a:ext cx="2418727" cy="581758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лапчатка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301579" y="6308505"/>
            <a:ext cx="1898987" cy="366549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шиповник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907704" y="0"/>
            <a:ext cx="4521695" cy="6845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Витамины и антиоксиданты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 компании «Биолит»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Натуральные сухие концентрированные соки из овощей, ягод и фруктов</a:t>
            </a:r>
            <a:endParaRPr lang="ru-RU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01"/>
          <a:stretch/>
        </p:blipFill>
        <p:spPr bwMode="auto">
          <a:xfrm>
            <a:off x="4655840" y="4601319"/>
            <a:ext cx="1572343" cy="1591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9"/>
          <a:stretch/>
        </p:blipFill>
        <p:spPr bwMode="auto">
          <a:xfrm>
            <a:off x="6866004" y="4293096"/>
            <a:ext cx="1777530" cy="18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4" r="13444"/>
          <a:stretch/>
        </p:blipFill>
        <p:spPr bwMode="auto">
          <a:xfrm>
            <a:off x="2280340" y="4522538"/>
            <a:ext cx="1931350" cy="17492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664" y="1949750"/>
            <a:ext cx="1826210" cy="16002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83" y="1913718"/>
            <a:ext cx="2047073" cy="1739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Прямоугольник с двумя вырезанными противолежащими углами 15"/>
          <p:cNvSpPr/>
          <p:nvPr/>
        </p:nvSpPr>
        <p:spPr>
          <a:xfrm>
            <a:off x="6998685" y="3729307"/>
            <a:ext cx="1512168" cy="369267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</a:rPr>
              <a:t>очанка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100013" y="1397197"/>
            <a:ext cx="1944688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638" y="3653029"/>
            <a:ext cx="1354744" cy="29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с двумя вырезанными противолежащими углами 21"/>
          <p:cNvSpPr/>
          <p:nvPr/>
        </p:nvSpPr>
        <p:spPr>
          <a:xfrm>
            <a:off x="44749" y="940331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547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repl"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  <p:tav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  <p:tav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6444207" y="1412776"/>
            <a:ext cx="2170361" cy="687629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Рекомендации экспертов!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741911" y="5685686"/>
            <a:ext cx="5256584" cy="936104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2000" dirty="0" smtClean="0">
                <a:solidFill>
                  <a:srgbClr val="000000"/>
                </a:solidFill>
                <a:ea typeface="Times New Roman"/>
              </a:rPr>
              <a:t>Эффект от  применения превосходит действие известных </a:t>
            </a:r>
            <a:r>
              <a:rPr lang="ru-RU" sz="2000" dirty="0" err="1" smtClean="0">
                <a:solidFill>
                  <a:srgbClr val="000000"/>
                </a:solidFill>
                <a:ea typeface="Times New Roman"/>
              </a:rPr>
              <a:t>ноотропных</a:t>
            </a:r>
            <a:r>
              <a:rPr lang="ru-RU" sz="2000" dirty="0" smtClean="0">
                <a:solidFill>
                  <a:srgbClr val="000000"/>
                </a:solidFill>
                <a:ea typeface="Times New Roman"/>
              </a:rPr>
              <a:t> средств</a:t>
            </a:r>
            <a:endParaRPr lang="ru-RU" sz="2000" dirty="0">
              <a:effectLst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1763688" y="0"/>
            <a:ext cx="4752528" cy="6845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800" dirty="0" smtClean="0">
              <a:latin typeface="+mn-lt"/>
              <a:cs typeface="Times New Roman" panose="02020603050405020304" pitchFamily="18" charset="0"/>
            </a:endParaRPr>
          </a:p>
          <a:p>
            <a:endParaRPr lang="ru-RU" sz="1800" dirty="0">
              <a:latin typeface="+mn-lt"/>
              <a:cs typeface="Times New Roman" panose="02020603050405020304" pitchFamily="18" charset="0"/>
            </a:endParaRPr>
          </a:p>
          <a:p>
            <a:endParaRPr lang="ru-RU" sz="1800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Натуральные антиоксиданты, витамины</a:t>
            </a:r>
          </a:p>
          <a:p>
            <a:endParaRPr lang="ru-RU" sz="1800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ru-RU" sz="1800" dirty="0" err="1" smtClean="0">
                <a:latin typeface="+mn-lt"/>
                <a:cs typeface="Times New Roman" panose="02020603050405020304" pitchFamily="18" charset="0"/>
              </a:rPr>
              <a:t>каротиноиды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антиоксиданты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бета-каротин, </a:t>
            </a:r>
            <a:r>
              <a:rPr lang="ru-RU" sz="1800" dirty="0" err="1" smtClean="0">
                <a:latin typeface="+mn-lt"/>
                <a:cs typeface="Times New Roman" panose="02020603050405020304" pitchFamily="18" charset="0"/>
              </a:rPr>
              <a:t>лютеин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+mn-lt"/>
                <a:cs typeface="Times New Roman" panose="02020603050405020304" pitchFamily="18" charset="0"/>
              </a:rPr>
              <a:t>зеаксантин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,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err="1" smtClean="0">
                <a:latin typeface="+mn-lt"/>
                <a:cs typeface="Times New Roman" panose="02020603050405020304" pitchFamily="18" charset="0"/>
              </a:rPr>
              <a:t>кантаксантины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 и другие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;                                                                                                                                                 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витамины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C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, E, B, PP;                                                                                                                 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микроэлементы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-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антиоксиданты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: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селен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цинк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мель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хром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магний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etc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..                                                      </a:t>
            </a:r>
            <a:endParaRPr lang="ru-RU" sz="1800" dirty="0" smtClean="0">
              <a:latin typeface="+mn-lt"/>
              <a:cs typeface="Times New Roman" panose="02020603050405020304" pitchFamily="18" charset="0"/>
            </a:endParaRPr>
          </a:p>
          <a:p>
            <a:endParaRPr lang="ru-RU" sz="2100" dirty="0">
              <a:latin typeface="+mn-lt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Содержатся в пищевых добавках, таких как: </a:t>
            </a:r>
            <a:r>
              <a:rPr lang="ru-RU" sz="2400" dirty="0" err="1" smtClean="0">
                <a:latin typeface="+mn-lt"/>
                <a:cs typeface="Times New Roman" panose="02020603050405020304" pitchFamily="18" charset="0"/>
              </a:rPr>
              <a:t>Витамикс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+mn-lt"/>
                <a:cs typeface="Times New Roman" panose="02020603050405020304" pitchFamily="18" charset="0"/>
              </a:rPr>
              <a:t>Флавигран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+mn-lt"/>
                <a:cs typeface="Times New Roman" panose="02020603050405020304" pitchFamily="18" charset="0"/>
              </a:rPr>
              <a:t>Флавигран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-очанка</a:t>
            </a:r>
            <a:endParaRPr lang="ru-RU" sz="24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107504" y="1979698"/>
            <a:ext cx="1944688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5" y="2708920"/>
            <a:ext cx="1354744" cy="29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10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421747" y="1124538"/>
            <a:ext cx="6652318" cy="7200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Эффект пищевых добавок при введении в организм животных (мышей)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однократно, за 2 часа перед гипоксией</a:t>
            </a:r>
            <a:endParaRPr lang="ru-RU" sz="1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2" name="Picture 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847" y="1844618"/>
            <a:ext cx="6508301" cy="4409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sales1\Desktop\фото\Отчет Флавигран ВД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4" y="2317978"/>
            <a:ext cx="1931418" cy="28021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Заголовок 1"/>
          <p:cNvSpPr txBox="1">
            <a:spLocks/>
          </p:cNvSpPr>
          <p:nvPr/>
        </p:nvSpPr>
        <p:spPr>
          <a:xfrm>
            <a:off x="1518820" y="6290320"/>
            <a:ext cx="7625180" cy="55537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Научно-исследовательский Институт Кардиологии Сибирского отделения Российской Академии Наук</a:t>
            </a:r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4002" y="815086"/>
            <a:ext cx="44419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ВИТАМИНЫ И АНТИОКСИДАНТЫ</a:t>
            </a:r>
            <a:endParaRPr lang="ru-RU" sz="2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66829" y="1700808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46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2188632" y="972862"/>
            <a:ext cx="677585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Влияние  ФЛАВИГРАНА  на динамику остроты зрения </a:t>
            </a:r>
          </a:p>
          <a:p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от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0,9 </a:t>
            </a:r>
            <a:r>
              <a:rPr lang="en-US" sz="1800" dirty="0">
                <a:latin typeface="+mn-lt"/>
                <a:cs typeface="Times New Roman" panose="02020603050405020304" pitchFamily="18" charset="0"/>
              </a:rPr>
              <a:t>do 1,0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пациентов с диабетом </a:t>
            </a:r>
          </a:p>
          <a:p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(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в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%,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продолжительность </a:t>
            </a:r>
            <a:r>
              <a:rPr lang="en-US" sz="1800" dirty="0" smtClean="0">
                <a:latin typeface="+mn-lt"/>
                <a:cs typeface="Times New Roman" panose="02020603050405020304" pitchFamily="18" charset="0"/>
              </a:rPr>
              <a:t>180 </a:t>
            </a:r>
            <a:r>
              <a:rPr lang="ru-RU" sz="1800" dirty="0" smtClean="0">
                <a:latin typeface="+mn-lt"/>
                <a:cs typeface="Times New Roman" panose="02020603050405020304" pitchFamily="18" charset="0"/>
              </a:rPr>
              <a:t>дней)</a:t>
            </a:r>
            <a:endParaRPr lang="ru-RU" sz="18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130" y="1844824"/>
            <a:ext cx="6742357" cy="429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 cstate="print">
            <a:lum bright="20000" contrast="-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276872"/>
            <a:ext cx="1944073" cy="26642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30739" y="1438141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122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44254" y="-315416"/>
            <a:ext cx="4104456" cy="7161110"/>
          </a:xfrm>
          <a:solidFill>
            <a:srgbClr val="92D050">
              <a:alpha val="10000"/>
            </a:srgbClr>
          </a:solidFill>
        </p:spPr>
        <p:txBody>
          <a:bodyPr anchor="t">
            <a:normAutofit/>
          </a:bodyPr>
          <a:lstStyle/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13" name="Picture 3" descr="C:\Users\sales1\Desktop\фото\бух.jpg"/>
          <p:cNvPicPr>
            <a:picLocks noChangeAspect="1" noChangeArrowheads="1"/>
          </p:cNvPicPr>
          <p:nvPr/>
        </p:nvPicPr>
        <p:blipFill>
          <a:blip r:embed="rId2">
            <a:extLst/>
          </a:blip>
          <a:srcRect/>
          <a:stretch>
            <a:fillRect/>
          </a:stretch>
        </p:blipFill>
        <p:spPr bwMode="auto">
          <a:xfrm>
            <a:off x="5653450" y="4149080"/>
            <a:ext cx="3076575" cy="223264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2050" name="Picture 2" descr="C:\Users\sales1\Desktop\реклама\картинки\40d34cbce884996f62ecbfecdcd7d5b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429" y="1700808"/>
            <a:ext cx="2924470" cy="194964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ales1\Desktop\реклама\картинки\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18" y="1651693"/>
            <a:ext cx="3076575" cy="204787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ales1\Desktop\реклама\картинки\1385691522573de941e880b4.9809707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522" y="4149080"/>
            <a:ext cx="3141571" cy="20922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0" y="2015979"/>
            <a:ext cx="2292550" cy="477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233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032464" y="1354808"/>
            <a:ext cx="33843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+mj-lt"/>
                <a:ea typeface="Times New Roman"/>
              </a:rPr>
              <a:t>ДИАБЕТИЧЕСКАЯ </a:t>
            </a: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+mj-lt"/>
                <a:ea typeface="Times New Roman"/>
              </a:rPr>
              <a:t>ОСТЕОАРТРОПАТИЯ</a:t>
            </a:r>
            <a:endParaRPr lang="ru-RU" sz="2000" dirty="0">
              <a:effectLst/>
              <a:latin typeface="+mj-lt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17406" y="548680"/>
            <a:ext cx="1907704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435" y="2348880"/>
            <a:ext cx="2673925" cy="295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932040" y="5678653"/>
            <a:ext cx="41044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latin typeface="+mj-lt"/>
                <a:ea typeface="Times New Roman"/>
              </a:rPr>
              <a:t>ДО 78% БОЛЬНЫХ ДИАБЕТОМ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Calibri"/>
              </a:rPr>
              <a:t>                    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793723"/>
            <a:ext cx="3144301" cy="351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63595" y="1193558"/>
            <a:ext cx="39963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0000"/>
                </a:solidFill>
                <a:ea typeface="Times New Roman"/>
              </a:rPr>
              <a:t>ДИАБЕТИЧЕСКАЯ НЕФРОПАТИЯ</a:t>
            </a:r>
            <a:endParaRPr lang="ru-RU" sz="2000" dirty="0"/>
          </a:p>
          <a:p>
            <a:pPr lvl="0" algn="ctr"/>
            <a:endParaRPr lang="en-US" sz="2400" dirty="0">
              <a:solidFill>
                <a:srgbClr val="000000"/>
              </a:solidFill>
              <a:latin typeface="+mj-lt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4053" y="5529016"/>
            <a:ext cx="31776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ru-RU" dirty="0">
                <a:solidFill>
                  <a:srgbClr val="000000"/>
                </a:solidFill>
                <a:ea typeface="Times New Roman"/>
              </a:rPr>
              <a:t>До 75% </a:t>
            </a:r>
            <a:r>
              <a:rPr lang="ru-RU" sz="2000" dirty="0">
                <a:solidFill>
                  <a:srgbClr val="000000"/>
                </a:solidFill>
                <a:ea typeface="Times New Roman"/>
              </a:rPr>
              <a:t>больных</a:t>
            </a:r>
            <a:r>
              <a:rPr lang="ru-RU" dirty="0">
                <a:solidFill>
                  <a:srgbClr val="000000"/>
                </a:solidFill>
                <a:ea typeface="Times New Roman"/>
              </a:rPr>
              <a:t> диабетом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25218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5997875" y="1353491"/>
            <a:ext cx="2894606" cy="999908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Приобретаем здоровье и избавляемся от килограммов!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2229316" y="1340769"/>
            <a:ext cx="3206780" cy="931832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/>
              </a:rPr>
              <a:t>Для стабильной работы капилляров и сосудов головного мозга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5168339" y="5591175"/>
            <a:ext cx="3426766" cy="1008112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Природные витамины в концентрированных соках овощей и фруктов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22379" y="-35452"/>
            <a:ext cx="4188838" cy="6845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2498686" y="5555682"/>
            <a:ext cx="2161451" cy="595338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Острота зрения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0" descr="C:\Users\bio\Desktop\1415950871морковь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525" y="5591175"/>
            <a:ext cx="23399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C:\Users\bio\Desktop\oblepihovoe-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9316" y="3641651"/>
            <a:ext cx="1914598" cy="156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2" descr="C:\Users\bio\Desktop\4000x2813_721599_[www.ArtFile.ru]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t="9371" r="4169" b="4516"/>
          <a:stretch/>
        </p:blipFill>
        <p:spPr bwMode="auto">
          <a:xfrm>
            <a:off x="3601522" y="2986467"/>
            <a:ext cx="2117232" cy="13911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C:\Users\bio\Desktop\f6e7f0e39f847514d7692f68b1f4c9d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36519">
            <a:off x="6693058" y="2762896"/>
            <a:ext cx="2224088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9" descr="C:\Users\bio\Desktop\черника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353399"/>
            <a:ext cx="2227262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5338873" y="2413397"/>
            <a:ext cx="1944688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86" y="2187276"/>
            <a:ext cx="1354744" cy="2989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с двумя вырезанными противолежащими углами 16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800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двумя вырезанными противолежащими углами 5"/>
          <p:cNvSpPr/>
          <p:nvPr/>
        </p:nvSpPr>
        <p:spPr>
          <a:xfrm>
            <a:off x="2459731" y="2466240"/>
            <a:ext cx="4275956" cy="1109836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Полное отсутствие сахаросодержащих веществ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2391172" y="3861048"/>
            <a:ext cx="4413075" cy="1224136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Натуральный подсластитель 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  <a:ea typeface="Times New Roman"/>
              </a:rPr>
              <a:t>стевиозид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не содержит калорий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2391172" y="5301208"/>
            <a:ext cx="4446801" cy="1296144"/>
          </a:xfrm>
          <a:prstGeom prst="snip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Содержание активных веществ 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(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экстрактов</a:t>
            </a:r>
            <a:r>
              <a:rPr lang="en-US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)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одинаково во всех продуктах</a:t>
            </a: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83175" y="36011"/>
            <a:ext cx="4290862" cy="6845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+mn-lt"/>
                <a:cs typeface="Times New Roman" panose="02020603050405020304" pitchFamily="18" charset="0"/>
              </a:rPr>
              <a:t>Витамины и антиоксиданты 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                           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</a:t>
            </a:r>
          </a:p>
          <a:p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Преимущества  продуктов </a:t>
            </a:r>
            <a:r>
              <a:rPr lang="ru-RU" sz="2400" dirty="0" smtClean="0"/>
              <a:t>на растительной клетчатке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</a:t>
            </a:r>
            <a:endParaRPr lang="ru-RU" dirty="0"/>
          </a:p>
        </p:txBody>
      </p:sp>
      <p:pic>
        <p:nvPicPr>
          <p:cNvPr id="13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6837973" y="1459016"/>
            <a:ext cx="2306027" cy="4804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99" y="2466240"/>
            <a:ext cx="1599990" cy="3530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3275" y="155739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52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1743569" y="0"/>
            <a:ext cx="5060679" cy="6845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Витамины и антиоксиданты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+mn-lt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                                                                                                                    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реимущества продуктов на основе пищевых волокон</a:t>
            </a:r>
            <a:endParaRPr lang="ru-RU" sz="2400" dirty="0" smtClean="0">
              <a:latin typeface="+mn-lt"/>
            </a:endParaRPr>
          </a:p>
          <a:p>
            <a:r>
              <a:rPr lang="en-US" sz="2400" dirty="0" smtClean="0">
                <a:latin typeface="+mn-lt"/>
              </a:rPr>
              <a:t>                                                                               </a:t>
            </a:r>
            <a:r>
              <a:rPr lang="ru-RU" sz="2400" dirty="0">
                <a:latin typeface="+mn-lt"/>
                <a:cs typeface="Times New Roman" panose="02020603050405020304" pitchFamily="18" charset="0"/>
              </a:rPr>
              <a:t>П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родукты, которые могут потреблять больные диабетом</a:t>
            </a:r>
            <a:r>
              <a:rPr lang="en-US" sz="2400" dirty="0" smtClean="0">
                <a:latin typeface="+mn-lt"/>
                <a:cs typeface="Times New Roman" panose="02020603050405020304" pitchFamily="18" charset="0"/>
              </a:rPr>
              <a:t>.                                                                                        </a:t>
            </a:r>
            <a:r>
              <a:rPr lang="ru-RU" sz="2400" dirty="0" smtClean="0">
                <a:latin typeface="+mn-lt"/>
                <a:cs typeface="Times New Roman" panose="02020603050405020304" pitchFamily="18" charset="0"/>
              </a:rPr>
              <a:t>регулируют функции пищеварения</a:t>
            </a:r>
            <a:endParaRPr lang="ru-RU" sz="25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sales1\Desktop\реклама\картинки\s28-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979" y="4437112"/>
            <a:ext cx="2915400" cy="20396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sales1\Desktop\реклама\картинки\vd-chogo-cukroviy-dabet_921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6383" y="1754317"/>
            <a:ext cx="2290431" cy="16248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4" y="1916832"/>
            <a:ext cx="1566300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6822625" y="3527652"/>
            <a:ext cx="2107792" cy="4391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с двумя вырезанными противолежащими углами 12"/>
          <p:cNvSpPr/>
          <p:nvPr/>
        </p:nvSpPr>
        <p:spPr>
          <a:xfrm>
            <a:off x="0" y="1095445"/>
            <a:ext cx="1743569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223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153346" y="0"/>
            <a:ext cx="4146846" cy="6858000"/>
          </a:xfrm>
          <a:solidFill>
            <a:srgbClr val="92D050">
              <a:alpha val="10000"/>
            </a:srgbClr>
          </a:solidFill>
        </p:spPr>
        <p:txBody>
          <a:bodyPr anchor="t">
            <a:normAutofit/>
          </a:bodyPr>
          <a:lstStyle/>
          <a:p>
            <a:pPr lvl="0"/>
            <a: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 smtClean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2153345" y="0"/>
            <a:ext cx="4241777" cy="684569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500" dirty="0" smtClean="0"/>
              <a:t>Витамины и антиоксиданты</a:t>
            </a:r>
          </a:p>
          <a:p>
            <a:r>
              <a:rPr lang="en-US" sz="2400" dirty="0" smtClean="0"/>
              <a:t>.                                                                                                                                           </a:t>
            </a:r>
            <a:r>
              <a:rPr lang="ru-RU" sz="2500" dirty="0" smtClean="0"/>
              <a:t>Как применять</a:t>
            </a:r>
            <a:r>
              <a:rPr lang="en-US" sz="2500" dirty="0" smtClean="0"/>
              <a:t>?  </a:t>
            </a:r>
            <a:endParaRPr lang="ru-RU" sz="2500" dirty="0" smtClean="0"/>
          </a:p>
          <a:p>
            <a:endParaRPr lang="ru-RU" sz="2500" dirty="0"/>
          </a:p>
          <a:p>
            <a:r>
              <a:rPr lang="en-US" sz="2500" dirty="0" smtClean="0"/>
              <a:t> </a:t>
            </a:r>
            <a:r>
              <a:rPr lang="ru-RU" sz="2500" dirty="0" smtClean="0"/>
              <a:t>По 2 </a:t>
            </a:r>
            <a:r>
              <a:rPr lang="ru-RU" sz="2500" dirty="0" err="1" smtClean="0"/>
              <a:t>гр</a:t>
            </a:r>
            <a:r>
              <a:rPr lang="ru-RU" sz="2500" dirty="0" smtClean="0"/>
              <a:t> (1 ч ложка) гранул</a:t>
            </a:r>
          </a:p>
          <a:p>
            <a:endParaRPr lang="ru-RU" sz="2500" dirty="0"/>
          </a:p>
          <a:p>
            <a:r>
              <a:rPr lang="en-US" sz="2500" dirty="0" smtClean="0"/>
              <a:t>3 </a:t>
            </a:r>
            <a:r>
              <a:rPr lang="ru-RU" sz="2500" dirty="0" smtClean="0"/>
              <a:t>раза в день</a:t>
            </a:r>
          </a:p>
          <a:p>
            <a:endParaRPr lang="ru-RU" sz="2500" dirty="0"/>
          </a:p>
          <a:p>
            <a:r>
              <a:rPr lang="ru-RU" sz="2500" dirty="0" smtClean="0"/>
              <a:t>Запивать достаточным количеством воды </a:t>
            </a:r>
          </a:p>
          <a:p>
            <a:r>
              <a:rPr lang="ru-RU" sz="2500" dirty="0" smtClean="0"/>
              <a:t>не менее 1 стакана</a:t>
            </a:r>
            <a:endParaRPr lang="ru-RU" sz="2500" dirty="0"/>
          </a:p>
        </p:txBody>
      </p:sp>
      <p:pic>
        <p:nvPicPr>
          <p:cNvPr id="9" name="Picture 7" descr="C:\Users\sales1\Desktop\новые фото\Vitamiks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6" t="15633" r="20752"/>
          <a:stretch>
            <a:fillRect/>
          </a:stretch>
        </p:blipFill>
        <p:spPr bwMode="auto">
          <a:xfrm>
            <a:off x="6859990" y="1772816"/>
            <a:ext cx="2315182" cy="482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&amp;Fcy;&amp;lcy;&amp;acy;&amp;vcy;&amp;icy;&amp;gcy;&amp;rcy;&amp;acy;&amp;ncy;-&amp;ocy;&amp;chcy;&amp;acy;&amp;ncy;&amp;kcy;&amp;acy; &amp;ncy;&amp;acy;&amp;pcy;&amp;icy;&amp;tcy;&amp;ocy;&amp;kcy; &amp;gcy;&amp;rcy;&amp;acy;&amp;ncy;&amp;ucy;&amp;lcy;&amp;icy;&amp;rcy;&amp;ocy;&amp;vcy;&amp;acy;&amp;ncy;&amp;ncy;&amp;ycy;&amp;jcy; &amp;ncy;&amp;acy; &amp;shcy;&amp;rcy;&amp;ocy;&amp;tcy;&amp;iecy; &amp;lcy;&amp;ocy;&amp;pcy;&amp;ucy;&amp;khcy;&amp;acy; (&amp;bcy;&amp;iecy;&amp;zcy; &amp;dcy;&amp;ocy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1" y="2132856"/>
            <a:ext cx="1639648" cy="3618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0" y="109544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709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395536" y="1150109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Решение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2226" name="Picture 2" descr="D:\биолит\польша\диабет\диабет школа\diabeticheskaya-stopa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556792"/>
            <a:ext cx="523875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D:\биолит\польша\диабет\диабет школа\Wienorm-krem-SQ-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2060848"/>
            <a:ext cx="367240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D:\биолит\польша\диабет\диабет школа\Eplir-EkOle-SQ-0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753885"/>
            <a:ext cx="309634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65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9" name="Прямоугольник с двумя вырезанными противолежащими углами 18"/>
          <p:cNvSpPr/>
          <p:nvPr/>
        </p:nvSpPr>
        <p:spPr>
          <a:xfrm>
            <a:off x="3275856" y="4134840"/>
            <a:ext cx="2491974" cy="792088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Как принимать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ea typeface="Times New Roman"/>
              </a:rPr>
              <a:t>?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467544" y="1124744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Решение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84730" y="1531427"/>
            <a:ext cx="4572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 err="1" smtClean="0"/>
              <a:t>Венорм</a:t>
            </a:r>
            <a:r>
              <a:rPr lang="en-US" sz="2400" dirty="0" smtClean="0"/>
              <a:t> </a:t>
            </a:r>
            <a:endParaRPr lang="en-GB" sz="2000" b="1" dirty="0" smtClean="0"/>
          </a:p>
          <a:p>
            <a:r>
              <a:rPr lang="ru-RU" sz="2000" dirty="0" smtClean="0"/>
              <a:t>Состав: шрот лопуха, плоды </a:t>
            </a:r>
            <a:r>
              <a:rPr lang="ru-RU" sz="2000" dirty="0" err="1" smtClean="0"/>
              <a:t>аронии</a:t>
            </a:r>
            <a:r>
              <a:rPr lang="ru-RU" sz="2000" dirty="0" smtClean="0"/>
              <a:t> измельченные, </a:t>
            </a:r>
            <a:r>
              <a:rPr lang="ru-RU" sz="2000" dirty="0" err="1" smtClean="0"/>
              <a:t>эктракты</a:t>
            </a:r>
            <a:r>
              <a:rPr lang="ru-RU" sz="2000" dirty="0" smtClean="0"/>
              <a:t> побегов курильского чая, травы гречихи и манжетки, листьев березы и малины, слоевище ламинарии (порошок), </a:t>
            </a:r>
            <a:r>
              <a:rPr lang="ru-RU" sz="2000" dirty="0" err="1" smtClean="0"/>
              <a:t>стевиозид</a:t>
            </a:r>
            <a:endParaRPr lang="ru-RU" sz="2000" dirty="0" smtClean="0"/>
          </a:p>
          <a:p>
            <a:endParaRPr lang="ru-RU" sz="2000" dirty="0" smtClean="0"/>
          </a:p>
          <a:p>
            <a:endParaRPr lang="ru-RU" sz="2000" dirty="0"/>
          </a:p>
          <a:p>
            <a:endParaRPr lang="ru-RU" sz="2000" dirty="0" smtClean="0"/>
          </a:p>
          <a:p>
            <a:endParaRPr lang="ru-RU" sz="2000" dirty="0"/>
          </a:p>
          <a:p>
            <a:endParaRPr lang="en-GB" sz="2000" dirty="0" smtClean="0"/>
          </a:p>
          <a:p>
            <a:r>
              <a:rPr lang="ru-RU" sz="2000" dirty="0" smtClean="0"/>
              <a:t>Как принимать: 1 мерную ложку гранул растворить в 100мл теплой воды. Три раза в день до еды. </a:t>
            </a:r>
            <a:endParaRPr lang="ru-RU" sz="2000" dirty="0"/>
          </a:p>
        </p:txBody>
      </p:sp>
      <p:pic>
        <p:nvPicPr>
          <p:cNvPr id="8" name="Picture 9" descr="C:\Users\sales1\Desktop\новые фото\Venorm-a2-13,5cm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1" t="13615" r="17181" b="22704"/>
          <a:stretch>
            <a:fillRect/>
          </a:stretch>
        </p:blipFill>
        <p:spPr bwMode="auto">
          <a:xfrm>
            <a:off x="-455649" y="1916832"/>
            <a:ext cx="3389477" cy="4381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35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3253141" y="1294125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/>
                <a:ea typeface="Times New Roman"/>
              </a:rPr>
              <a:t>Решение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05" name="Picture 5" descr="D:\биолит\польша\диабет\диабет школа\uhod-za-noga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7448" y="3817071"/>
            <a:ext cx="6213062" cy="285800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l="52278" t="18466" r="13853" b="29093"/>
          <a:stretch/>
        </p:blipFill>
        <p:spPr>
          <a:xfrm>
            <a:off x="19736" y="742549"/>
            <a:ext cx="1684337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/>
          <a:srcRect l="11757" t="22687" r="54797" b="29093"/>
          <a:stretch/>
        </p:blipFill>
        <p:spPr>
          <a:xfrm>
            <a:off x="1314179" y="1560217"/>
            <a:ext cx="1506537" cy="3068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419" y="1124741"/>
            <a:ext cx="2775700" cy="2921789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34302" t="24829" r="32695" b="39499"/>
          <a:stretch/>
        </p:blipFill>
        <p:spPr>
          <a:xfrm>
            <a:off x="5084888" y="1700808"/>
            <a:ext cx="1643050" cy="25117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l="19722" t="31901" r="18190" b="36065"/>
          <a:stretch/>
        </p:blipFill>
        <p:spPr>
          <a:xfrm>
            <a:off x="2947346" y="2430957"/>
            <a:ext cx="2225509" cy="1623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467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5654776"/>
              </p:ext>
            </p:extLst>
          </p:nvPr>
        </p:nvGraphicFramePr>
        <p:xfrm>
          <a:off x="395536" y="2132856"/>
          <a:ext cx="8532440" cy="451986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25014"/>
                <a:gridCol w="2502808"/>
                <a:gridCol w="3204618"/>
              </a:tblGrid>
              <a:tr h="3575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small" dirty="0">
                          <a:effectLst/>
                        </a:rPr>
                        <a:t>Средство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small">
                          <a:effectLst/>
                        </a:rPr>
                        <a:t>Длительность приема 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cap="small" dirty="0">
                          <a:effectLst/>
                        </a:rPr>
                        <a:t>Схема приема 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86461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Ахиллан</a:t>
                      </a:r>
                      <a:r>
                        <a:rPr lang="ru-RU" sz="1600" dirty="0">
                          <a:effectLst/>
                        </a:rPr>
                        <a:t> на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 растительной клетчатке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Ахиллан</a:t>
                      </a:r>
                      <a:r>
                        <a:rPr lang="ru-RU" sz="1600" dirty="0">
                          <a:effectLst/>
                        </a:rPr>
                        <a:t> экстракт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 недели, 2–3 курса в год 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1 </a:t>
                      </a:r>
                      <a:r>
                        <a:rPr lang="ru-RU" sz="1600" dirty="0" err="1">
                          <a:effectLst/>
                        </a:rPr>
                        <a:t>ч.л</a:t>
                      </a:r>
                      <a:r>
                        <a:rPr lang="ru-RU" sz="1600" dirty="0">
                          <a:effectLst/>
                        </a:rPr>
                        <a:t>. 3 раза в день 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432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*</a:t>
                      </a:r>
                      <a:r>
                        <a:rPr lang="ru-RU" sz="1600" dirty="0" err="1">
                          <a:effectLst/>
                        </a:rPr>
                        <a:t>Галега</a:t>
                      </a:r>
                      <a:r>
                        <a:rPr lang="ru-RU" sz="1600" dirty="0">
                          <a:effectLst/>
                        </a:rPr>
                        <a:t>-Нова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 недели, 1–3 курса в год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По 1 ч.л. 3 раза в день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648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Флавигран</a:t>
                      </a:r>
                      <a:r>
                        <a:rPr lang="ru-RU" sz="1600" dirty="0">
                          <a:effectLst/>
                        </a:rPr>
                        <a:t>-очанка на растительной клетчатке 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 недели, 4 курса в год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1 </a:t>
                      </a:r>
                      <a:r>
                        <a:rPr lang="ru-RU" sz="1600" dirty="0" err="1">
                          <a:effectLst/>
                        </a:rPr>
                        <a:t>ч.л</a:t>
                      </a:r>
                      <a:r>
                        <a:rPr lang="ru-RU" sz="1600" dirty="0">
                          <a:effectLst/>
                        </a:rPr>
                        <a:t>. 3 раза в день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 anchor="ctr"/>
                </a:tc>
              </a:tr>
              <a:tr h="648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Венорм</a:t>
                      </a:r>
                      <a:r>
                        <a:rPr lang="ru-RU" sz="1600" dirty="0">
                          <a:effectLst/>
                        </a:rPr>
                        <a:t> на растительной клетчатке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 недели, 4 курса в год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1 </a:t>
                      </a:r>
                      <a:r>
                        <a:rPr lang="ru-RU" sz="1600" dirty="0" err="1">
                          <a:effectLst/>
                        </a:rPr>
                        <a:t>ч.л</a:t>
                      </a:r>
                      <a:r>
                        <a:rPr lang="ru-RU" sz="1600" dirty="0">
                          <a:effectLst/>
                        </a:rPr>
                        <a:t>. 3 раза в день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 anchor="ctr"/>
                </a:tc>
              </a:tr>
              <a:tr h="432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Венорм крем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4 недели, 4 курса в год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Наносить на стопы 2 раза в день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64846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*Токсидонт-май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или Семена лопуха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 месяц, 2–3 курса в год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0,5 </a:t>
                      </a:r>
                      <a:r>
                        <a:rPr lang="ru-RU" sz="1600" dirty="0" err="1">
                          <a:effectLst/>
                        </a:rPr>
                        <a:t>ч.л</a:t>
                      </a:r>
                      <a:r>
                        <a:rPr lang="ru-RU" sz="1600" dirty="0">
                          <a:effectLst/>
                        </a:rPr>
                        <a:t>. 2-3 раза в день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По 3 капсулы 3 раза в день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  <a:tr h="432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Флорента напиток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 недели,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 курса в год</a:t>
                      </a:r>
                      <a:endParaRPr lang="ru-RU" sz="160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Развести в 5 -10раз, по 1 </a:t>
                      </a:r>
                      <a:r>
                        <a:rPr lang="ru-RU" sz="1600" dirty="0" err="1">
                          <a:effectLst/>
                        </a:rPr>
                        <a:t>ст.л</a:t>
                      </a:r>
                      <a:r>
                        <a:rPr lang="ru-RU" sz="1600" dirty="0">
                          <a:effectLst/>
                        </a:rPr>
                        <a:t>. 3 раза в день</a:t>
                      </a:r>
                      <a:endParaRPr lang="ru-RU" sz="1600" dirty="0">
                        <a:effectLst/>
                        <a:latin typeface="Arial"/>
                        <a:ea typeface="Calibri"/>
                      </a:endParaRPr>
                    </a:p>
                  </a:txBody>
                  <a:tcPr marL="25400" marR="25400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51520" y="836712"/>
            <a:ext cx="864096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РЕКОМЕНДУЕМАЯ СХЕМА ПРИМЕНЕНИЯ ПРОДУКЦИИ </a:t>
            </a:r>
            <a:endParaRPr kumimoji="0" lang="en-GB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Соблюдать назначения врача и специальную диету 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Не допускать резких колебаний глюкозы в крови.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Тщательно ухаживать за кожей, особенно на ногах.</a:t>
            </a:r>
            <a:endParaRPr kumimoji="0" lang="ru-RU" alt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-25663" y="231381"/>
            <a:ext cx="6420786" cy="432048"/>
          </a:xfrm>
          <a:prstGeom prst="rect">
            <a:avLst/>
          </a:prstGeom>
          <a:solidFill>
            <a:srgbClr val="92D050">
              <a:alpha val="25000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600" dirty="0" smtClean="0">
                <a:latin typeface="+mn-lt"/>
                <a:cs typeface="Times New Roman" panose="02020603050405020304" pitchFamily="18" charset="0"/>
              </a:rPr>
              <a:t>ПРОФИЛАКТИКА И КОМПЛЕКСНОЕ ЛЕЧЕНИЕ ДИАБЕТА</a:t>
            </a:r>
            <a:endParaRPr lang="ru-RU" sz="16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6804248" y="1397204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РЕШЕНИЕ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087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3888" y="1934160"/>
            <a:ext cx="536408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anose="02020603050405020304" pitchFamily="18" charset="0"/>
              </a:rPr>
              <a:t>Торговая марка «Биолит Природная аптека Сибири» является международной – она зарегистрирована в Международном реестре товарных знаков как 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«BIOLIT </a:t>
            </a:r>
            <a:r>
              <a:rPr lang="ru-RU" dirty="0" err="1">
                <a:solidFill>
                  <a:srgbClr val="FF0000"/>
                </a:solidFill>
                <a:cs typeface="Times New Roman" panose="02020603050405020304" pitchFamily="18" charset="0"/>
              </a:rPr>
              <a:t>Natural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pharmacy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cs typeface="Times New Roman" panose="02020603050405020304" pitchFamily="18" charset="0"/>
              </a:rPr>
              <a:t>of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FF0000"/>
                </a:solidFill>
                <a:cs typeface="Times New Roman" panose="02020603050405020304" pitchFamily="18" charset="0"/>
              </a:rPr>
              <a:t>Siberia</a:t>
            </a:r>
            <a:r>
              <a:rPr lang="ru-RU" dirty="0">
                <a:solidFill>
                  <a:srgbClr val="FF0000"/>
                </a:solidFill>
                <a:cs typeface="Times New Roman" panose="02020603050405020304" pitchFamily="18" charset="0"/>
              </a:rPr>
              <a:t>»</a:t>
            </a:r>
            <a:r>
              <a:rPr lang="ru-RU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35896" y="3861048"/>
            <a:ext cx="5292080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В </a:t>
            </a:r>
            <a:r>
              <a:rPr lang="ru-RU" dirty="0">
                <a:cs typeface="Times New Roman" panose="02020603050405020304" pitchFamily="18" charset="0"/>
              </a:rPr>
              <a:t>сентябре-октябре 2016 года компания «</a:t>
            </a:r>
            <a:r>
              <a:rPr lang="ru-RU" dirty="0" err="1">
                <a:cs typeface="Times New Roman" panose="02020603050405020304" pitchFamily="18" charset="0"/>
              </a:rPr>
              <a:t>Biolit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Europe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Sp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ru-RU" dirty="0" err="1">
                <a:cs typeface="Times New Roman" panose="02020603050405020304" pitchFamily="18" charset="0"/>
              </a:rPr>
              <a:t>Ltd</a:t>
            </a:r>
            <a:r>
              <a:rPr lang="ru-RU" dirty="0">
                <a:cs typeface="Times New Roman" panose="02020603050405020304" pitchFamily="18" charset="0"/>
              </a:rPr>
              <a:t>.» - партнер и </a:t>
            </a:r>
            <a:r>
              <a:rPr lang="ru-RU" dirty="0" smtClean="0">
                <a:cs typeface="Times New Roman" panose="02020603050405020304" pitchFamily="18" charset="0"/>
              </a:rPr>
              <a:t>дилер </a:t>
            </a:r>
            <a:r>
              <a:rPr lang="ru-RU" dirty="0">
                <a:cs typeface="Times New Roman" panose="02020603050405020304" pitchFamily="18" charset="0"/>
              </a:rPr>
              <a:t>ООО «Биолит» на территории стран Евросоюза, приняла участие в ряде мероприятий, посвященных здоровью, здоровому питанию и натуральным </a:t>
            </a:r>
            <a:r>
              <a:rPr lang="ru-RU" dirty="0" smtClean="0">
                <a:cs typeface="Times New Roman" panose="02020603050405020304" pitchFamily="18" charset="0"/>
              </a:rPr>
              <a:t>продуктам.</a:t>
            </a:r>
            <a:endParaRPr lang="ru-RU" dirty="0"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Alex\Documents\БИОЛИТ\Польша\Выставка_Диабетика ЭКСПО2016\IMG_19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9087"/>
            <a:ext cx="3168352" cy="5225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20510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1630" y="421223"/>
            <a:ext cx="6515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 smtClean="0"/>
              <a:t>БИОЛИТ – МЕЖДУНАРОДНАЯ КОМПАНИЯ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4598793" y="16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355976" y="1268760"/>
            <a:ext cx="3600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cs typeface="Times New Roman" panose="02020603050405020304" pitchFamily="18" charset="0"/>
              </a:rPr>
              <a:t>Biolit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Europe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Sp</a:t>
            </a:r>
            <a:r>
              <a:rPr lang="ru-RU" sz="2400" dirty="0"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cs typeface="Times New Roman" panose="02020603050405020304" pitchFamily="18" charset="0"/>
              </a:rPr>
              <a:t>Ltd</a:t>
            </a:r>
            <a:r>
              <a:rPr lang="ru-RU" sz="2400" dirty="0"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791937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:\Users\Alex\Documents\БИОЛИТ\Польша\Выставка_Диабетика ЭКСПО2016\IMG_21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392937"/>
            <a:ext cx="2952328" cy="442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458" y="1772816"/>
            <a:ext cx="49685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anose="02020603050405020304" pitchFamily="18" charset="0"/>
              </a:rPr>
              <a:t>23 сентября 2016 г. в Польше, в г. </a:t>
            </a:r>
            <a:r>
              <a:rPr lang="ru-RU" dirty="0" err="1">
                <a:cs typeface="Times New Roman" panose="02020603050405020304" pitchFamily="18" charset="0"/>
              </a:rPr>
              <a:t>Торунь</a:t>
            </a:r>
            <a:r>
              <a:rPr lang="ru-RU" dirty="0">
                <a:cs typeface="Times New Roman" panose="02020603050405020304" pitchFamily="18" charset="0"/>
              </a:rPr>
              <a:t> состоялся XX Национальный симпозиум по диабету и XIV Национальный форум по профилактике и лечению ожирения "</a:t>
            </a:r>
            <a:r>
              <a:rPr lang="ru-RU" dirty="0" err="1">
                <a:cs typeface="Times New Roman" panose="02020603050405020304" pitchFamily="18" charset="0"/>
              </a:rPr>
              <a:t>Diabetica</a:t>
            </a:r>
            <a:r>
              <a:rPr lang="ru-RU" dirty="0">
                <a:cs typeface="Times New Roman" panose="02020603050405020304" pitchFamily="18" charset="0"/>
              </a:rPr>
              <a:t> Expo 2016", в котором приняла участие компания «</a:t>
            </a:r>
            <a:r>
              <a:rPr lang="ru-RU" dirty="0" err="1">
                <a:cs typeface="Times New Roman" panose="02020603050405020304" pitchFamily="18" charset="0"/>
              </a:rPr>
              <a:t>Biolit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Europe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Sp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ru-RU" dirty="0" err="1">
                <a:cs typeface="Times New Roman" panose="02020603050405020304" pitchFamily="18" charset="0"/>
              </a:rPr>
              <a:t>Ltd</a:t>
            </a:r>
            <a:r>
              <a:rPr lang="ru-RU" dirty="0">
                <a:cs typeface="Times New Roman" panose="02020603050405020304" pitchFamily="18" charset="0"/>
              </a:rPr>
              <a:t>.». </a:t>
            </a:r>
            <a:endParaRPr lang="ru-RU" dirty="0" smtClean="0">
              <a:cs typeface="Times New Roman" panose="02020603050405020304" pitchFamily="18" charset="0"/>
            </a:endParaRPr>
          </a:p>
          <a:p>
            <a:pPr algn="just"/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Компания </a:t>
            </a:r>
            <a:r>
              <a:rPr lang="ru-RU" dirty="0">
                <a:cs typeface="Times New Roman" panose="02020603050405020304" pitchFamily="18" charset="0"/>
              </a:rPr>
              <a:t>и продукция «Биолит» </a:t>
            </a:r>
            <a:r>
              <a:rPr lang="ru-RU" dirty="0" smtClean="0">
                <a:cs typeface="Times New Roman" panose="02020603050405020304" pitchFamily="18" charset="0"/>
              </a:rPr>
              <a:t>отмечена </a:t>
            </a:r>
            <a:r>
              <a:rPr lang="ru-RU" dirty="0">
                <a:cs typeface="Times New Roman" panose="02020603050405020304" pitchFamily="18" charset="0"/>
              </a:rPr>
              <a:t>3 местом за продукцию «Биолит» для диабетиков, а также приглашена с обучающими презентациями во многие города Польши!</a:t>
            </a: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20510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26116" y="421223"/>
            <a:ext cx="704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МЕЖДУНАРОДНОЕ ПРИЗНАНИЕ ПРОДУКЦИИ БИОЛИТ</a:t>
            </a:r>
            <a:endParaRPr lang="ru-RU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051720" y="908720"/>
            <a:ext cx="29915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cs typeface="Times New Roman" panose="02020603050405020304" pitchFamily="18" charset="0"/>
              </a:rPr>
              <a:t>Biolit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Europe</a:t>
            </a:r>
            <a:r>
              <a:rPr lang="ru-RU" sz="2400" dirty="0"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cs typeface="Times New Roman" panose="02020603050405020304" pitchFamily="18" charset="0"/>
              </a:rPr>
              <a:t>Sp</a:t>
            </a:r>
            <a:r>
              <a:rPr lang="ru-RU" sz="2400" dirty="0"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cs typeface="Times New Roman" panose="02020603050405020304" pitchFamily="18" charset="0"/>
              </a:rPr>
              <a:t>Ltd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890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691680" y="1268760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Диабетическая </a:t>
            </a:r>
            <a:r>
              <a:rPr lang="ru-RU" dirty="0" err="1" smtClean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офтальмопатия</a:t>
            </a:r>
            <a:r>
              <a:rPr lang="en-US" dirty="0" smtClean="0">
                <a:solidFill>
                  <a:srgbClr val="000000"/>
                </a:solidFill>
                <a:ea typeface="Calibri"/>
                <a:cs typeface="Arial" panose="020B0604020202020204" pitchFamily="34" charset="0"/>
              </a:rPr>
              <a:t>                                                                                                </a:t>
            </a:r>
            <a:endParaRPr lang="en-US" dirty="0" smtClean="0">
              <a:solidFill>
                <a:srgbClr val="000000"/>
              </a:solidFill>
              <a:ea typeface="Calibri"/>
              <a:cs typeface="Arial" panose="020B06040202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47446"/>
            <a:ext cx="2126673" cy="2231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53085" y="4666269"/>
            <a:ext cx="4709453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Нарушение углеводного обмена в 70% случаев приводит к хронической гипоксии, влекущей за собой нарушения сетчатки глаза – </a:t>
            </a:r>
            <a:r>
              <a:rPr lang="ru-RU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ретинопатии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, и в 30% случаев – к раннему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развитию катаракты (помутнения хрусталика)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                                                                                                                             </a:t>
            </a: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179512" y="737287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4188" y="1915091"/>
            <a:ext cx="2156275" cy="289657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6081282" y="1196752"/>
            <a:ext cx="2592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Диабетическая</a:t>
            </a:r>
          </a:p>
          <a:p>
            <a:pPr lvl="0" algn="ctr"/>
            <a:r>
              <a:rPr lang="ru-RU" dirty="0" smtClean="0">
                <a:solidFill>
                  <a:srgbClr val="000000"/>
                </a:solidFill>
                <a:ea typeface="Times New Roman"/>
                <a:cs typeface="Arial" panose="020B0604020202020204" pitchFamily="34" charset="0"/>
              </a:rPr>
              <a:t>энцефалопатия</a:t>
            </a:r>
            <a:r>
              <a:rPr lang="en-US" dirty="0" smtClean="0">
                <a:solidFill>
                  <a:srgbClr val="000000"/>
                </a:solidFill>
                <a:ea typeface="Calibri"/>
                <a:cs typeface="Arial" panose="020B0604020202020204" pitchFamily="34" charset="0"/>
              </a:rPr>
              <a:t>                                                                                                   </a:t>
            </a:r>
            <a:endParaRPr lang="en-US" dirty="0" smtClean="0">
              <a:solidFill>
                <a:srgbClr val="000000"/>
              </a:solidFill>
              <a:ea typeface="Calibri"/>
              <a:cs typeface="Arial" panose="020B0604020202020204" pitchFamily="34" charset="0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6081282" y="4958657"/>
            <a:ext cx="295232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Изменения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психо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-эмоциональной сферы </a:t>
            </a:r>
            <a:endParaRPr lang="ru-RU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виде эмоциональной лабильности,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депрессии</a:t>
            </a:r>
            <a:endParaRPr lang="en-US" sz="2400" dirty="0" smtClean="0">
              <a:solidFill>
                <a:srgbClr val="00000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579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ex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5" y="-50977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lex\Documents\БИОЛИТ\Польша\выставка_сертификаты\XLIV_laureac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467" y="3129250"/>
            <a:ext cx="5256584" cy="3505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lex\Documents\БИОЛИТ\Польша\выставка_сертификаты\IMG-20161025-WA0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261002"/>
            <a:ext cx="2376264" cy="337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-1" y="1046346"/>
            <a:ext cx="912965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cs typeface="Times New Roman" panose="02020603050405020304" pitchFamily="18" charset="0"/>
              </a:rPr>
              <a:t>21-23 октября 2016 г.  в г. Катовице (Польша) состоялась XLIX международная Выставка-ярмарка Натуральной Медицины «Ближе к здоровью, ближе к природе</a:t>
            </a:r>
            <a:r>
              <a:rPr lang="ru-RU" dirty="0" smtClean="0">
                <a:cs typeface="Times New Roman" panose="02020603050405020304" pitchFamily="18" charset="0"/>
              </a:rPr>
              <a:t>». </a:t>
            </a:r>
            <a:endParaRPr lang="ru-RU" dirty="0"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cs typeface="Times New Roman" panose="02020603050405020304" pitchFamily="18" charset="0"/>
              </a:rPr>
              <a:t>Около </a:t>
            </a:r>
            <a:r>
              <a:rPr lang="ru-RU" dirty="0">
                <a:cs typeface="Times New Roman" panose="02020603050405020304" pitchFamily="18" charset="0"/>
              </a:rPr>
              <a:t>200 компаний из Европы представили свою продукцию, связанную с природной медициной. Финальным аккордом данного события было признание заслуг и продукции компании «Биолит», и присуждение главного приза – «Дерева жизни» генеральному директору, профессору, доктору химических наук Валентине Николаевне Бурковой.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20510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9131" y="155515"/>
            <a:ext cx="7046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/>
              <a:t>МЕЖДУНАРОДНОЕ ПРИЗНАНИЕ ПРОДУКЦИИ БИОЛИТ</a:t>
            </a:r>
            <a:endParaRPr lang="ru-RU" sz="20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59576" y="555625"/>
            <a:ext cx="2521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cs typeface="Times New Roman" panose="02020603050405020304" pitchFamily="18" charset="0"/>
              </a:rPr>
              <a:t>Biolit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cs typeface="Times New Roman" panose="02020603050405020304" pitchFamily="18" charset="0"/>
              </a:rPr>
              <a:t>Europe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cs typeface="Times New Roman" panose="02020603050405020304" pitchFamily="18" charset="0"/>
              </a:rPr>
              <a:t>Sp</a:t>
            </a:r>
            <a:r>
              <a:rPr lang="ru-RU" sz="2000" dirty="0"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cs typeface="Times New Roman" panose="02020603050405020304" pitchFamily="18" charset="0"/>
              </a:rPr>
              <a:t>Ltd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1367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Alex\Documents\БИОЛИТ\Польша\выставка_сертификаты\Новая папка\IMG_25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422" y="3140968"/>
            <a:ext cx="5040560" cy="3360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770" y="1196752"/>
            <a:ext cx="89197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Times New Roman" panose="02020603050405020304" pitchFamily="18" charset="0"/>
              </a:rPr>
              <a:t>9 ноября 2016 г. Польская ассоциация диабета наградила компанию «</a:t>
            </a:r>
            <a:r>
              <a:rPr lang="ru-RU" dirty="0" err="1">
                <a:cs typeface="Times New Roman" panose="02020603050405020304" pitchFamily="18" charset="0"/>
              </a:rPr>
              <a:t>Biolit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Europe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Sp</a:t>
            </a:r>
            <a:r>
              <a:rPr lang="ru-RU" dirty="0">
                <a:cs typeface="Times New Roman" panose="02020603050405020304" pitchFamily="18" charset="0"/>
              </a:rPr>
              <a:t>. </a:t>
            </a:r>
            <a:r>
              <a:rPr lang="ru-RU" dirty="0" err="1">
                <a:cs typeface="Times New Roman" panose="02020603050405020304" pitchFamily="18" charset="0"/>
              </a:rPr>
              <a:t>Ltd</a:t>
            </a:r>
            <a:r>
              <a:rPr lang="ru-RU" dirty="0">
                <a:cs typeface="Times New Roman" panose="02020603050405020304" pitchFamily="18" charset="0"/>
              </a:rPr>
              <a:t>.» и ее руководителя Халину </a:t>
            </a:r>
            <a:r>
              <a:rPr lang="ru-RU" dirty="0" err="1">
                <a:cs typeface="Times New Roman" panose="02020603050405020304" pitchFamily="18" charset="0"/>
              </a:rPr>
              <a:t>Юрковскую</a:t>
            </a:r>
            <a:r>
              <a:rPr lang="ru-RU" dirty="0">
                <a:cs typeface="Times New Roman" panose="02020603050405020304" pitchFamily="18" charset="0"/>
              </a:rPr>
              <a:t> дипломом за вклад в борьбу с диабетом на территории Польши. Компания провела цикл благотворительных лекций в ряде городов Польши (</a:t>
            </a:r>
            <a:r>
              <a:rPr lang="ru-RU" dirty="0" err="1">
                <a:cs typeface="Times New Roman" panose="02020603050405020304" pitchFamily="18" charset="0"/>
              </a:rPr>
              <a:t>Skarżysko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Kamienne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ru-RU" dirty="0" err="1">
                <a:cs typeface="Times New Roman" panose="02020603050405020304" pitchFamily="18" charset="0"/>
              </a:rPr>
              <a:t>Toruń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ru-RU" dirty="0" err="1">
                <a:cs typeface="Times New Roman" panose="02020603050405020304" pitchFamily="18" charset="0"/>
              </a:rPr>
              <a:t>Lidzbark</a:t>
            </a:r>
            <a:r>
              <a:rPr lang="ru-RU" dirty="0">
                <a:cs typeface="Times New Roman" panose="02020603050405020304" pitchFamily="18" charset="0"/>
              </a:rPr>
              <a:t>, </a:t>
            </a:r>
            <a:r>
              <a:rPr lang="ru-RU" dirty="0" err="1">
                <a:cs typeface="Times New Roman" panose="02020603050405020304" pitchFamily="18" charset="0"/>
              </a:rPr>
              <a:t>Olsztyn</a:t>
            </a:r>
            <a:r>
              <a:rPr lang="ru-RU" dirty="0">
                <a:cs typeface="Times New Roman" panose="02020603050405020304" pitchFamily="18" charset="0"/>
              </a:rPr>
              <a:t>,  </a:t>
            </a:r>
            <a:r>
              <a:rPr lang="ru-RU" dirty="0" err="1">
                <a:cs typeface="Times New Roman" panose="02020603050405020304" pitchFamily="18" charset="0"/>
              </a:rPr>
              <a:t>Działdów</a:t>
            </a:r>
            <a:r>
              <a:rPr lang="ru-RU" dirty="0">
                <a:cs typeface="Times New Roman" panose="02020603050405020304" pitchFamily="18" charset="0"/>
              </a:rPr>
              <a:t> i </a:t>
            </a:r>
            <a:r>
              <a:rPr lang="ru-RU" dirty="0" err="1">
                <a:cs typeface="Times New Roman" panose="02020603050405020304" pitchFamily="18" charset="0"/>
              </a:rPr>
              <a:t>Lidzbark</a:t>
            </a:r>
            <a:r>
              <a:rPr lang="ru-RU" dirty="0">
                <a:cs typeface="Times New Roman" panose="02020603050405020304" pitchFamily="18" charset="0"/>
              </a:rPr>
              <a:t> </a:t>
            </a:r>
            <a:r>
              <a:rPr lang="ru-RU" dirty="0" err="1">
                <a:cs typeface="Times New Roman" panose="02020603050405020304" pitchFamily="18" charset="0"/>
              </a:rPr>
              <a:t>Werski</a:t>
            </a:r>
            <a:r>
              <a:rPr lang="ru-RU" dirty="0">
                <a:cs typeface="Times New Roman" panose="02020603050405020304" pitchFamily="18" charset="0"/>
              </a:rPr>
              <a:t>) по борьбе с диабетом, приуроченных к Всемирному дню борьбы с диабетом (14 ноября).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948261" y="692972"/>
            <a:ext cx="25218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cs typeface="Times New Roman" panose="02020603050405020304" pitchFamily="18" charset="0"/>
              </a:rPr>
              <a:t>Biolit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cs typeface="Times New Roman" panose="02020603050405020304" pitchFamily="18" charset="0"/>
              </a:rPr>
              <a:t>Europe</a:t>
            </a:r>
            <a:r>
              <a:rPr lang="ru-RU" sz="2000" dirty="0"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cs typeface="Times New Roman" panose="02020603050405020304" pitchFamily="18" charset="0"/>
              </a:rPr>
              <a:t>Sp</a:t>
            </a:r>
            <a:r>
              <a:rPr lang="ru-RU" sz="2000" dirty="0"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cs typeface="Times New Roman" panose="02020603050405020304" pitchFamily="18" charset="0"/>
              </a:rPr>
              <a:t>Ltd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24690" y="241192"/>
            <a:ext cx="636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МЕЖДУНАРОДНОЕ ПРИЗНАНИЕ ПРОДУКЦИИ БИОЛИТ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8848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lex\Pictures\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272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Alex\Documents\БИОЛИТ\Польша\выставка_сертификаты\Новая папка\IMG_2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33642">
            <a:off x="6294198" y="2953258"/>
            <a:ext cx="1982371" cy="297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0"/>
            <a:ext cx="2051050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 descr="C:\Users\Alex\Documents\БИОЛИТ\Польша\выставка_сертификаты\DSC_03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419">
            <a:off x="2193408" y="1541043"/>
            <a:ext cx="2142588" cy="2856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Alex\Documents\БИОЛИТ\Польша\выставка_сертификаты\IMG-20161025-WA00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2229">
            <a:off x="499892" y="3017979"/>
            <a:ext cx="2003398" cy="284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lex\Documents\БИОЛИТ\Польша\Выставка_Диабетика ЭКСПО2016\IMG_216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1593">
            <a:off x="4623441" y="1633891"/>
            <a:ext cx="2019505" cy="3029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Alex\Documents\БИОЛИТ\Польша\Травяная выставка2016\IMG_22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4204" y="4439294"/>
            <a:ext cx="3012676" cy="20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206048" y="740291"/>
            <a:ext cx="6368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МЕЖДУНАРОДНОЕ ПРИЗНАНИЕ ПРОДУКЦИИ БИОЛИТ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430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10" descr="7764_13170917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0"/>
            <a:ext cx="9144000" cy="609600"/>
          </a:xfrm>
          <a:solidFill>
            <a:srgbClr val="336600">
              <a:alpha val="96861"/>
            </a:srgbClr>
          </a:solidFill>
        </p:spPr>
        <p:txBody>
          <a:bodyPr>
            <a:normAutofit fontScale="92500" lnSpcReduction="20000"/>
          </a:bodyPr>
          <a:lstStyle/>
          <a:p>
            <a:pPr algn="r" eaLnBrk="1" hangingPunct="1">
              <a:buFontTx/>
              <a:buNone/>
            </a:pPr>
            <a:endParaRPr lang="ru-RU" altLang="ru-RU" sz="4400" b="1" dirty="0" smtClean="0">
              <a:solidFill>
                <a:schemeClr val="bg1"/>
              </a:solidFill>
              <a:latin typeface="Annabelle" pitchFamily="66" charset="0"/>
            </a:endParaRPr>
          </a:p>
        </p:txBody>
      </p:sp>
      <p:sp>
        <p:nvSpPr>
          <p:cNvPr id="122884" name="Rectangle 5"/>
          <p:cNvSpPr>
            <a:spLocks noChangeArrowheads="1"/>
          </p:cNvSpPr>
          <p:nvPr/>
        </p:nvSpPr>
        <p:spPr bwMode="auto">
          <a:xfrm>
            <a:off x="0" y="533400"/>
            <a:ext cx="9144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4000" b="1">
              <a:solidFill>
                <a:schemeClr val="bg1"/>
              </a:solidFill>
              <a:latin typeface="Monotype Corsiva" pitchFamily="66" charset="0"/>
            </a:endParaRPr>
          </a:p>
        </p:txBody>
      </p:sp>
      <p:sp>
        <p:nvSpPr>
          <p:cNvPr id="122885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838200"/>
          </a:xfrm>
          <a:prstGeom prst="rect">
            <a:avLst/>
          </a:prstGeom>
          <a:solidFill>
            <a:srgbClr val="006000">
              <a:alpha val="6901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122886" name="WordArt 8"/>
          <p:cNvSpPr>
            <a:spLocks noChangeArrowheads="1" noChangeShapeType="1" noTextEdit="1"/>
          </p:cNvSpPr>
          <p:nvPr/>
        </p:nvSpPr>
        <p:spPr bwMode="auto">
          <a:xfrm>
            <a:off x="609600" y="609600"/>
            <a:ext cx="792480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Будьте здоровы и счастливы!</a:t>
            </a:r>
            <a:endParaRPr lang="ru-RU" sz="3600" b="1" kern="10" dirty="0">
              <a:ln w="9525">
                <a:solidFill>
                  <a:schemeClr val="bg1"/>
                </a:solidFill>
                <a:round/>
                <a:headEnd/>
                <a:tailEnd/>
              </a:ln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966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6"/>
          <p:cNvSpPr>
            <a:spLocks noChangeArrowheads="1"/>
          </p:cNvSpPr>
          <p:nvPr/>
        </p:nvSpPr>
        <p:spPr bwMode="auto">
          <a:xfrm>
            <a:off x="2987824" y="5687119"/>
            <a:ext cx="4070778" cy="933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itchFamily="18" charset="0"/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itchFamily="18" charset="0"/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r>
              <a:rPr lang="ru-RU" altLang="ru-RU" sz="2800" i="0" dirty="0" smtClean="0"/>
              <a:t> </a:t>
            </a:r>
          </a:p>
          <a:p>
            <a:r>
              <a:rPr lang="ru-RU" altLang="ru-RU" sz="2000" i="0" dirty="0" smtClean="0"/>
              <a:t> </a:t>
            </a:r>
            <a:endParaRPr lang="ru-RU" altLang="ru-RU" sz="2000" b="0" i="0" dirty="0"/>
          </a:p>
        </p:txBody>
      </p:sp>
      <p:pic>
        <p:nvPicPr>
          <p:cNvPr id="10" name="Picture 2" descr="http://fnadoc.techtrefoil.com/Health/weil_plus/diabetes/gangrene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827802"/>
            <a:ext cx="3141086" cy="3488214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683567" y="1366137"/>
            <a:ext cx="79208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2000" dirty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СИНДРОМ ДИАБЕТИЧЕСКОЙ СТОПЫ </a:t>
            </a:r>
            <a:endParaRPr lang="en-US" sz="2000" dirty="0">
              <a:solidFill>
                <a:srgbClr val="000000"/>
              </a:solidFill>
              <a:latin typeface="+mj-lt"/>
              <a:ea typeface="Times New Roman"/>
              <a:cs typeface="Times New Roman" panose="02020603050405020304" pitchFamily="18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475656" y="5283786"/>
            <a:ext cx="65190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НЕКРОТИЧЕСКИЕ ПРОЦЕССЫ </a:t>
            </a: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В МЫШЦАХ, КОСТЯХ, СУСТАВАХ НОГ</a:t>
            </a:r>
          </a:p>
          <a:p>
            <a:pPr lvl="0" algn="ctr"/>
            <a:r>
              <a:rPr lang="ru-RU" sz="2000" dirty="0" smtClean="0">
                <a:solidFill>
                  <a:srgbClr val="000000"/>
                </a:solidFill>
                <a:ea typeface="Times New Roman"/>
                <a:cs typeface="Times New Roman" panose="02020603050405020304" pitchFamily="18" charset="0"/>
              </a:rPr>
              <a:t>ОСНОВНАЯ ПРИЧИНА АМПУТАЦИИ</a:t>
            </a:r>
            <a:endParaRPr lang="ru-RU" sz="2000" dirty="0"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0" y="305642"/>
            <a:ext cx="1920838" cy="406683"/>
          </a:xfrm>
          <a:prstGeom prst="snip2Diag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АКТУАЛЬНОСТЬ</a:t>
            </a:r>
            <a:endParaRPr lang="ru-RU" sz="1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33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13" y="1617663"/>
            <a:ext cx="7043737" cy="4625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76" name="Text Box 3"/>
          <p:cNvSpPr txBox="1">
            <a:spLocks noChangeArrowheads="1"/>
          </p:cNvSpPr>
          <p:nvPr/>
        </p:nvSpPr>
        <p:spPr bwMode="auto">
          <a:xfrm>
            <a:off x="1047750" y="5589588"/>
            <a:ext cx="2990850" cy="51924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15000"/>
              </a:lnSpc>
            </a:pPr>
            <a:r>
              <a:rPr lang="ru-RU" altLang="ru-RU" sz="2400" dirty="0">
                <a:solidFill>
                  <a:srgbClr val="000000"/>
                </a:solidFill>
              </a:rPr>
              <a:t> </a:t>
            </a:r>
            <a:r>
              <a:rPr lang="ru-RU" altLang="ru-RU" sz="2400" dirty="0" smtClean="0">
                <a:solidFill>
                  <a:srgbClr val="000000"/>
                </a:solidFill>
              </a:rPr>
              <a:t>Наследственность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-1" y="446709"/>
            <a:ext cx="6473825" cy="4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000" dirty="0" smtClean="0"/>
              <a:t>Физическое здоровье человека</a:t>
            </a:r>
            <a:endParaRPr lang="ru-RU" altLang="ru-RU" sz="2000" dirty="0"/>
          </a:p>
        </p:txBody>
      </p:sp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5680075" y="1487488"/>
            <a:ext cx="3351213" cy="943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>
              <a:lnSpc>
                <a:spcPct val="115000"/>
              </a:lnSpc>
            </a:pPr>
            <a:r>
              <a:rPr lang="ru-RU" altLang="ru-RU" sz="2400" dirty="0" smtClean="0">
                <a:solidFill>
                  <a:srgbClr val="000000"/>
                </a:solidFill>
              </a:rPr>
              <a:t>Продукты питания и образ жизни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4198938" y="5386388"/>
            <a:ext cx="4945062" cy="135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15000"/>
              </a:lnSpc>
            </a:pPr>
            <a:endParaRPr lang="ru-RU" altLang="ru-RU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5000"/>
              </a:lnSpc>
            </a:pPr>
            <a:r>
              <a:rPr lang="ru-RU" altLang="ru-RU" sz="2400" dirty="0" smtClean="0">
                <a:solidFill>
                  <a:srgbClr val="000000"/>
                </a:solidFill>
              </a:rPr>
              <a:t>Состояние окружающей среды</a:t>
            </a:r>
            <a:endParaRPr lang="ru-RU" altLang="ru-RU" sz="2400" dirty="0">
              <a:solidFill>
                <a:srgbClr val="000000"/>
              </a:solidFill>
            </a:endParaRPr>
          </a:p>
          <a:p>
            <a:pPr eaLnBrk="1" hangingPunct="1">
              <a:lnSpc>
                <a:spcPct val="115000"/>
              </a:lnSpc>
            </a:pP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>
            <a:off x="827088" y="1263650"/>
            <a:ext cx="4710112" cy="483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eaLnBrk="1" hangingPunct="1">
              <a:lnSpc>
                <a:spcPct val="115000"/>
              </a:lnSpc>
              <a:spcAft>
                <a:spcPts val="1000"/>
              </a:spcAft>
            </a:pPr>
            <a:r>
              <a:rPr lang="ru-RU" altLang="ru-RU" sz="2400" dirty="0" smtClean="0">
                <a:solidFill>
                  <a:srgbClr val="000000"/>
                </a:solidFill>
              </a:rPr>
              <a:t>Уровень развития медицины</a:t>
            </a:r>
            <a:endParaRPr lang="ru-RU" altLang="ru-RU" sz="2400" dirty="0">
              <a:solidFill>
                <a:srgbClr val="000000"/>
              </a:solidFill>
            </a:endParaRPr>
          </a:p>
        </p:txBody>
      </p:sp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5680075" y="2781300"/>
            <a:ext cx="9620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00"/>
                </a:solidFill>
                <a:cs typeface="Arial" charset="0"/>
              </a:rPr>
              <a:t>50%</a:t>
            </a:r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3348038" y="3644900"/>
            <a:ext cx="9620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00"/>
                </a:solidFill>
                <a:cs typeface="Arial" charset="0"/>
              </a:rPr>
              <a:t>20%</a:t>
            </a:r>
          </a:p>
        </p:txBody>
      </p:sp>
      <p:sp>
        <p:nvSpPr>
          <p:cNvPr id="28683" name="Text Box 10"/>
          <p:cNvSpPr txBox="1">
            <a:spLocks noChangeArrowheads="1"/>
          </p:cNvSpPr>
          <p:nvPr/>
        </p:nvSpPr>
        <p:spPr bwMode="auto">
          <a:xfrm>
            <a:off x="2584450" y="2636838"/>
            <a:ext cx="962025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800" b="1">
                <a:solidFill>
                  <a:srgbClr val="000000"/>
                </a:solidFill>
                <a:cs typeface="Arial" charset="0"/>
              </a:rPr>
              <a:t>20%</a:t>
            </a:r>
          </a:p>
        </p:txBody>
      </p:sp>
      <p:sp>
        <p:nvSpPr>
          <p:cNvPr id="28684" name="Text Box 11"/>
          <p:cNvSpPr txBox="1">
            <a:spLocks noChangeArrowheads="1"/>
          </p:cNvSpPr>
          <p:nvPr/>
        </p:nvSpPr>
        <p:spPr bwMode="auto">
          <a:xfrm>
            <a:off x="3829050" y="2117725"/>
            <a:ext cx="960438" cy="52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1pPr>
            <a:lvl2pPr marL="742950" indent="-28575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2pPr>
            <a:lvl3pPr marL="11430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3pPr>
            <a:lvl4pPr marL="16002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4pPr>
            <a:lvl5pPr marL="2057400" indent="-22860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  <a:ea typeface="Microsoft YaHei" charset="-122"/>
              </a:defRPr>
            </a:lvl9pPr>
          </a:lstStyle>
          <a:p>
            <a:pPr algn="ctr" eaLnBrk="1" hangingPunct="1"/>
            <a:r>
              <a:rPr lang="ru-RU" altLang="ru-RU" sz="2800" b="1" dirty="0">
                <a:solidFill>
                  <a:srgbClr val="000000"/>
                </a:solidFill>
                <a:cs typeface="Arial" charset="0"/>
              </a:rPr>
              <a:t>10%</a:t>
            </a:r>
          </a:p>
        </p:txBody>
      </p:sp>
      <p:sp>
        <p:nvSpPr>
          <p:cNvPr id="28685" name="Line 12"/>
          <p:cNvSpPr>
            <a:spLocks noChangeShapeType="1"/>
          </p:cNvSpPr>
          <p:nvPr/>
        </p:nvSpPr>
        <p:spPr bwMode="auto">
          <a:xfrm flipH="1">
            <a:off x="6665913" y="1968500"/>
            <a:ext cx="2122487" cy="1588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6" name="Line 13"/>
          <p:cNvSpPr>
            <a:spLocks noChangeShapeType="1"/>
          </p:cNvSpPr>
          <p:nvPr/>
        </p:nvSpPr>
        <p:spPr bwMode="auto">
          <a:xfrm>
            <a:off x="4198938" y="5386388"/>
            <a:ext cx="1587" cy="922337"/>
          </a:xfrm>
          <a:prstGeom prst="line">
            <a:avLst/>
          </a:prstGeom>
          <a:noFill/>
          <a:ln w="28440" cap="sq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7" name="Line 14"/>
          <p:cNvSpPr>
            <a:spLocks noChangeShapeType="1"/>
          </p:cNvSpPr>
          <p:nvPr/>
        </p:nvSpPr>
        <p:spPr bwMode="auto">
          <a:xfrm flipH="1">
            <a:off x="4176713" y="6308725"/>
            <a:ext cx="4594225" cy="1588"/>
          </a:xfrm>
          <a:prstGeom prst="line">
            <a:avLst/>
          </a:prstGeom>
          <a:noFill/>
          <a:ln w="28440" cap="sq">
            <a:solidFill>
              <a:srgbClr val="FFC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8" name="Line 15"/>
          <p:cNvSpPr>
            <a:spLocks noChangeShapeType="1"/>
          </p:cNvSpPr>
          <p:nvPr/>
        </p:nvSpPr>
        <p:spPr bwMode="auto">
          <a:xfrm flipV="1">
            <a:off x="6688138" y="1936750"/>
            <a:ext cx="1587" cy="465138"/>
          </a:xfrm>
          <a:prstGeom prst="line">
            <a:avLst/>
          </a:prstGeom>
          <a:noFill/>
          <a:ln w="2844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9" name="Line 16"/>
          <p:cNvSpPr>
            <a:spLocks noChangeShapeType="1"/>
          </p:cNvSpPr>
          <p:nvPr/>
        </p:nvSpPr>
        <p:spPr bwMode="auto">
          <a:xfrm flipH="1" flipV="1">
            <a:off x="1741488" y="5643563"/>
            <a:ext cx="2068512" cy="52387"/>
          </a:xfrm>
          <a:prstGeom prst="line">
            <a:avLst/>
          </a:prstGeom>
          <a:noFill/>
          <a:ln w="28440" cap="sq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0" name="Line 17"/>
          <p:cNvSpPr>
            <a:spLocks noChangeShapeType="1"/>
          </p:cNvSpPr>
          <p:nvPr/>
        </p:nvSpPr>
        <p:spPr bwMode="auto">
          <a:xfrm>
            <a:off x="1760538" y="3778250"/>
            <a:ext cx="1587" cy="1876425"/>
          </a:xfrm>
          <a:prstGeom prst="line">
            <a:avLst/>
          </a:prstGeom>
          <a:noFill/>
          <a:ln w="28440" cap="sq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1" name="Line 18"/>
          <p:cNvSpPr>
            <a:spLocks noChangeShapeType="1"/>
          </p:cNvSpPr>
          <p:nvPr/>
        </p:nvSpPr>
        <p:spPr bwMode="auto">
          <a:xfrm flipH="1">
            <a:off x="1744663" y="3644900"/>
            <a:ext cx="185737" cy="152400"/>
          </a:xfrm>
          <a:prstGeom prst="line">
            <a:avLst/>
          </a:prstGeom>
          <a:noFill/>
          <a:ln w="28440" cap="sq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2" name="Line 19"/>
          <p:cNvSpPr>
            <a:spLocks noChangeShapeType="1"/>
          </p:cNvSpPr>
          <p:nvPr/>
        </p:nvSpPr>
        <p:spPr bwMode="auto">
          <a:xfrm flipH="1">
            <a:off x="885825" y="1720850"/>
            <a:ext cx="3925888" cy="1588"/>
          </a:xfrm>
          <a:prstGeom prst="line">
            <a:avLst/>
          </a:prstGeom>
          <a:noFill/>
          <a:ln w="2844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93" name="Line 20"/>
          <p:cNvSpPr>
            <a:spLocks noChangeShapeType="1"/>
          </p:cNvSpPr>
          <p:nvPr/>
        </p:nvSpPr>
        <p:spPr bwMode="auto">
          <a:xfrm>
            <a:off x="4778375" y="1724025"/>
            <a:ext cx="1588" cy="244475"/>
          </a:xfrm>
          <a:prstGeom prst="line">
            <a:avLst/>
          </a:prstGeom>
          <a:noFill/>
          <a:ln w="28440" cap="sq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0918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Заголовок 1"/>
          <p:cNvSpPr>
            <a:spLocks noGrp="1"/>
          </p:cNvSpPr>
          <p:nvPr>
            <p:ph type="title"/>
          </p:nvPr>
        </p:nvSpPr>
        <p:spPr>
          <a:xfrm>
            <a:off x="531019" y="627856"/>
            <a:ext cx="8224838" cy="1138238"/>
          </a:xfrm>
        </p:spPr>
        <p:txBody>
          <a:bodyPr/>
          <a:lstStyle/>
          <a:p>
            <a:pPr>
              <a:defRPr/>
            </a:pPr>
            <a:r>
              <a:rPr lang="ru-RU" altLang="ru-RU" dirty="0" smtClean="0">
                <a:latin typeface="+mn-lt"/>
              </a:rPr>
              <a:t>7 показателей </a:t>
            </a:r>
            <a:r>
              <a:rPr lang="ru-RU" altLang="ru-RU" sz="3600" dirty="0" smtClean="0">
                <a:latin typeface="+mn-lt"/>
              </a:rPr>
              <a:t>здоровья</a:t>
            </a:r>
          </a:p>
        </p:txBody>
      </p:sp>
      <p:sp>
        <p:nvSpPr>
          <p:cNvPr id="95236" name="Text Box 3"/>
          <p:cNvSpPr txBox="1">
            <a:spLocks noChangeArrowheads="1"/>
          </p:cNvSpPr>
          <p:nvPr/>
        </p:nvSpPr>
        <p:spPr bwMode="auto">
          <a:xfrm>
            <a:off x="179388" y="136525"/>
            <a:ext cx="90360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eaLnBrk="0" hangingPunct="0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400" b="1" i="1">
                <a:solidFill>
                  <a:srgbClr val="000000"/>
                </a:solidFill>
                <a:latin typeface="Times New Roman" pitchFamily="18" charset="0"/>
                <a:ea typeface="Microsoft YaHei" pitchFamily="34" charset="-122"/>
              </a:defRPr>
            </a:lvl1pPr>
            <a:lvl2pPr eaLnBrk="0" hangingPunct="0">
              <a:spcBef>
                <a:spcPts val="7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2pPr>
            <a:lvl3pPr eaLnBrk="0" hangingPunct="0">
              <a:spcBef>
                <a:spcPts val="6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3pPr>
            <a:lvl4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4pPr>
            <a:lvl5pPr eaLnBrk="0" hangingPunct="0">
              <a:spcBef>
                <a:spcPts val="5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5pPr>
            <a:lvl6pPr marL="25146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6pPr>
            <a:lvl7pPr marL="29718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7pPr>
            <a:lvl8pPr marL="34290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8pPr>
            <a:lvl9pPr marL="3886200" indent="-228600" defTabSz="449263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Arial" charset="0"/>
                <a:ea typeface="Microsoft YaHei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ru-RU" altLang="ru-RU" sz="2400" i="0" dirty="0"/>
              <a:t/>
            </a:r>
            <a:br>
              <a:rPr lang="ru-RU" altLang="ru-RU" sz="2400" i="0" dirty="0"/>
            </a:br>
            <a:r>
              <a:rPr lang="ru-RU" altLang="ru-RU" sz="2400" i="0" dirty="0"/>
              <a:t/>
            </a:r>
            <a:br>
              <a:rPr lang="ru-RU" altLang="ru-RU" sz="2400" i="0" dirty="0"/>
            </a:br>
            <a:r>
              <a:rPr lang="ru-RU" altLang="ru-RU" sz="2400" i="0" dirty="0"/>
              <a:t/>
            </a:r>
            <a:br>
              <a:rPr lang="ru-RU" altLang="ru-RU" sz="2400" i="0" dirty="0"/>
            </a:br>
            <a:r>
              <a:rPr lang="ru-RU" altLang="ru-RU" sz="2400" i="0" dirty="0"/>
              <a:t> </a:t>
            </a:r>
          </a:p>
        </p:txBody>
      </p:sp>
      <p:sp>
        <p:nvSpPr>
          <p:cNvPr id="95238" name="Прямоугольник 1"/>
          <p:cNvSpPr>
            <a:spLocks noChangeArrowheads="1"/>
          </p:cNvSpPr>
          <p:nvPr/>
        </p:nvSpPr>
        <p:spPr bwMode="auto">
          <a:xfrm>
            <a:off x="827088" y="1916113"/>
            <a:ext cx="76327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7732907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91791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4517</TotalTime>
  <Words>2452</Words>
  <Application>Microsoft Office PowerPoint</Application>
  <PresentationFormat>Экран (4:3)</PresentationFormat>
  <Paragraphs>651</Paragraphs>
  <Slides>63</Slides>
  <Notes>17</Notes>
  <HiddenSlides>1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7 показателей здоровья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Токсидонт-май (экстракт корня лопуха майского) </vt:lpstr>
      <vt:lpstr>Семена лопуха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Lavr</dc:creator>
  <cp:lastModifiedBy>sales1</cp:lastModifiedBy>
  <cp:revision>735</cp:revision>
  <dcterms:created xsi:type="dcterms:W3CDTF">2016-10-18T12:11:27Z</dcterms:created>
  <dcterms:modified xsi:type="dcterms:W3CDTF">2017-01-31T07:16:49Z</dcterms:modified>
</cp:coreProperties>
</file>